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0" d="100"/>
          <a:sy n="70" d="100"/>
        </p:scale>
        <p:origin x="65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2/4/2019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2/4/2019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2/4/2019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2/4/2019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2/4/2019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2/4/2019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sciencenewsforstudents.org/article/vaping-may-stiffen-heart-and-blood-vessel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INTERVENTION</a:t>
            </a:r>
            <a:endParaRPr lang="en-US" b="1" dirty="0"/>
          </a:p>
        </p:txBody>
      </p:sp>
      <p:sp>
        <p:nvSpPr>
          <p:cNvPr id="3" name="Subtitle 2"/>
          <p:cNvSpPr>
            <a:spLocks noGrp="1"/>
          </p:cNvSpPr>
          <p:nvPr>
            <p:ph type="subTitle" idx="1"/>
          </p:nvPr>
        </p:nvSpPr>
        <p:spPr/>
        <p:txBody>
          <a:bodyPr>
            <a:normAutofit/>
          </a:bodyPr>
          <a:lstStyle/>
          <a:p>
            <a:r>
              <a:rPr lang="en-US" sz="4000" b="1" dirty="0" smtClean="0"/>
              <a:t>WEEK 2</a:t>
            </a:r>
            <a:endParaRPr lang="en-US" sz="4000" b="1" dirty="0"/>
          </a:p>
        </p:txBody>
      </p:sp>
    </p:spTree>
    <p:extLst>
      <p:ext uri="{BB962C8B-B14F-4D97-AF65-F5344CB8AC3E}">
        <p14:creationId xmlns:p14="http://schemas.microsoft.com/office/powerpoint/2010/main" val="25918869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2">
                    <a:lumMod val="60000"/>
                    <a:lumOff val="40000"/>
                  </a:schemeClr>
                </a:solidFill>
              </a:rPr>
              <a:t>CONFERENCE</a:t>
            </a:r>
            <a:endParaRPr lang="en-US" b="1" dirty="0">
              <a:solidFill>
                <a:schemeClr val="bg2">
                  <a:lumMod val="60000"/>
                  <a:lumOff val="40000"/>
                </a:schemeClr>
              </a:solidFill>
            </a:endParaRPr>
          </a:p>
        </p:txBody>
      </p:sp>
      <p:sp>
        <p:nvSpPr>
          <p:cNvPr id="3" name="Content Placeholder 2"/>
          <p:cNvSpPr>
            <a:spLocks noGrp="1"/>
          </p:cNvSpPr>
          <p:nvPr>
            <p:ph idx="1"/>
          </p:nvPr>
        </p:nvSpPr>
        <p:spPr/>
        <p:txBody>
          <a:bodyPr>
            <a:normAutofit/>
          </a:bodyPr>
          <a:lstStyle/>
          <a:p>
            <a:r>
              <a:rPr lang="en-US" sz="2800" dirty="0" smtClean="0"/>
              <a:t>Before ANYTHING is sent or communicated you MUST meet with me to ensure that all is good to go with your e-mail.  Trust me, this is an important step to ensure that you are seen as professionals who can be trusted with the responsibility of a project.  </a:t>
            </a:r>
            <a:endParaRPr lang="en-US" sz="2800" dirty="0"/>
          </a:p>
        </p:txBody>
      </p:sp>
    </p:spTree>
    <p:extLst>
      <p:ext uri="{BB962C8B-B14F-4D97-AF65-F5344CB8AC3E}">
        <p14:creationId xmlns:p14="http://schemas.microsoft.com/office/powerpoint/2010/main" val="421017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2">
                    <a:lumMod val="60000"/>
                    <a:lumOff val="40000"/>
                  </a:schemeClr>
                </a:solidFill>
              </a:rPr>
              <a:t>CARBON COPY</a:t>
            </a:r>
            <a:endParaRPr lang="en-US" b="1" dirty="0">
              <a:solidFill>
                <a:schemeClr val="bg2">
                  <a:lumMod val="60000"/>
                  <a:lumOff val="40000"/>
                </a:schemeClr>
              </a:solidFill>
            </a:endParaRPr>
          </a:p>
        </p:txBody>
      </p:sp>
      <p:sp>
        <p:nvSpPr>
          <p:cNvPr id="3" name="Content Placeholder 2"/>
          <p:cNvSpPr>
            <a:spLocks noGrp="1"/>
          </p:cNvSpPr>
          <p:nvPr>
            <p:ph idx="1"/>
          </p:nvPr>
        </p:nvSpPr>
        <p:spPr/>
        <p:txBody>
          <a:bodyPr/>
          <a:lstStyle/>
          <a:p>
            <a:r>
              <a:rPr lang="en-US" sz="2800" dirty="0" smtClean="0"/>
              <a:t>Before you hit the “send” button please make sure that you “cc” (or carbon copy) me.  </a:t>
            </a:r>
          </a:p>
          <a:p>
            <a:r>
              <a:rPr lang="en-US" sz="2800" dirty="0" smtClean="0"/>
              <a:t>This ensures that I have a copy of every e-mail you send for the project.</a:t>
            </a:r>
          </a:p>
          <a:p>
            <a:pPr lvl="1"/>
            <a:r>
              <a:rPr lang="en-US" sz="2400" dirty="0" smtClean="0"/>
              <a:t>This will help in case any organizational leader contacts me directly.  I will have access to your request/communication and can answer them or refer them back to you for a response.</a:t>
            </a:r>
          </a:p>
          <a:p>
            <a:pPr lvl="1"/>
            <a:endParaRPr lang="en-US" dirty="0"/>
          </a:p>
        </p:txBody>
      </p:sp>
    </p:spTree>
    <p:extLst>
      <p:ext uri="{BB962C8B-B14F-4D97-AF65-F5344CB8AC3E}">
        <p14:creationId xmlns:p14="http://schemas.microsoft.com/office/powerpoint/2010/main" val="713615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2386016"/>
          </a:xfrm>
        </p:spPr>
        <p:txBody>
          <a:bodyPr/>
          <a:lstStyle/>
          <a:p>
            <a:r>
              <a:rPr lang="en-US" sz="5400" b="1" i="1" dirty="0" smtClean="0"/>
              <a:t>Science News for Students</a:t>
            </a:r>
            <a:br>
              <a:rPr lang="en-US" sz="5400" b="1" i="1" dirty="0" smtClean="0"/>
            </a:br>
            <a:r>
              <a:rPr lang="en-US" dirty="0" smtClean="0"/>
              <a:t/>
            </a:r>
            <a:br>
              <a:rPr lang="en-US" dirty="0" smtClean="0"/>
            </a:br>
            <a:r>
              <a:rPr lang="en-US" dirty="0" smtClean="0"/>
              <a:t>“Vaping may stiffen the heart and blood vessels.”</a:t>
            </a:r>
            <a:endParaRPr lang="en-US" dirty="0"/>
          </a:p>
        </p:txBody>
      </p:sp>
      <p:sp>
        <p:nvSpPr>
          <p:cNvPr id="3" name="Content Placeholder 2"/>
          <p:cNvSpPr>
            <a:spLocks noGrp="1"/>
          </p:cNvSpPr>
          <p:nvPr>
            <p:ph idx="1"/>
          </p:nvPr>
        </p:nvSpPr>
        <p:spPr>
          <a:xfrm>
            <a:off x="1103312" y="3944203"/>
            <a:ext cx="8946541" cy="2304196"/>
          </a:xfrm>
        </p:spPr>
        <p:txBody>
          <a:bodyPr/>
          <a:lstStyle/>
          <a:p>
            <a:r>
              <a:rPr lang="en-US" dirty="0">
                <a:hlinkClick r:id="rId2"/>
              </a:rPr>
              <a:t>https://</a:t>
            </a:r>
            <a:r>
              <a:rPr lang="en-US" dirty="0" smtClean="0">
                <a:hlinkClick r:id="rId2"/>
              </a:rPr>
              <a:t>www.sciencenewsforstudents.org/article/vaping-may-stiffen-heart-and-blood-vessels</a:t>
            </a:r>
            <a:endParaRPr lang="en-US" dirty="0" smtClean="0"/>
          </a:p>
          <a:p>
            <a:endParaRPr lang="en-US" dirty="0"/>
          </a:p>
        </p:txBody>
      </p:sp>
    </p:spTree>
    <p:extLst>
      <p:ext uri="{BB962C8B-B14F-4D97-AF65-F5344CB8AC3E}">
        <p14:creationId xmlns:p14="http://schemas.microsoft.com/office/powerpoint/2010/main" val="3331166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for Purpose Using Metacognitive Markers</a:t>
            </a:r>
            <a:endParaRPr lang="en-US" dirty="0"/>
          </a:p>
        </p:txBody>
      </p:sp>
      <p:sp>
        <p:nvSpPr>
          <p:cNvPr id="3" name="Content Placeholder 2"/>
          <p:cNvSpPr>
            <a:spLocks noGrp="1"/>
          </p:cNvSpPr>
          <p:nvPr>
            <p:ph idx="1"/>
          </p:nvPr>
        </p:nvSpPr>
        <p:spPr>
          <a:xfrm>
            <a:off x="646112" y="2052918"/>
            <a:ext cx="10212388" cy="4195481"/>
          </a:xfrm>
        </p:spPr>
        <p:txBody>
          <a:bodyPr>
            <a:normAutofit/>
          </a:bodyPr>
          <a:lstStyle/>
          <a:p>
            <a:pPr marL="0" indent="0">
              <a:buNone/>
            </a:pPr>
            <a:r>
              <a:rPr lang="en-US" sz="3200" dirty="0"/>
              <a:t>While reading </a:t>
            </a:r>
            <a:r>
              <a:rPr lang="en-US" sz="3200" b="1" dirty="0" smtClean="0">
                <a:solidFill>
                  <a:srgbClr val="00B0F0"/>
                </a:solidFill>
              </a:rPr>
              <a:t>“Vaping may stiffen the heart and blood vessels”</a:t>
            </a:r>
            <a:endParaRPr lang="en-US" b="1" dirty="0" smtClean="0">
              <a:solidFill>
                <a:srgbClr val="00B0F0"/>
              </a:solidFill>
            </a:endParaRPr>
          </a:p>
          <a:p>
            <a:pPr marL="457200" indent="-457200"/>
            <a:r>
              <a:rPr lang="en-US" sz="2800" dirty="0" smtClean="0">
                <a:solidFill>
                  <a:srgbClr val="00B0F0"/>
                </a:solidFill>
              </a:rPr>
              <a:t>Write </a:t>
            </a:r>
            <a:r>
              <a:rPr lang="en-US" sz="2800" dirty="0">
                <a:solidFill>
                  <a:srgbClr val="00B0F0"/>
                </a:solidFill>
              </a:rPr>
              <a:t>a question mark </a:t>
            </a:r>
            <a:r>
              <a:rPr lang="en-US" sz="2800" dirty="0"/>
              <a:t>next to something that is confusing  or you don’t </a:t>
            </a:r>
            <a:r>
              <a:rPr lang="en-US" sz="2800" dirty="0" smtClean="0"/>
              <a:t>understand.</a:t>
            </a:r>
          </a:p>
          <a:p>
            <a:r>
              <a:rPr lang="en-US" sz="2800" dirty="0" smtClean="0"/>
              <a:t> </a:t>
            </a:r>
            <a:r>
              <a:rPr lang="en-US" sz="2800" dirty="0" smtClean="0">
                <a:solidFill>
                  <a:srgbClr val="00B0F0"/>
                </a:solidFill>
              </a:rPr>
              <a:t>Draw </a:t>
            </a:r>
            <a:r>
              <a:rPr lang="en-US" sz="2800" dirty="0">
                <a:solidFill>
                  <a:srgbClr val="00B0F0"/>
                </a:solidFill>
              </a:rPr>
              <a:t>a star </a:t>
            </a:r>
            <a:r>
              <a:rPr lang="en-US" sz="2800" dirty="0"/>
              <a:t>next to something interesting.</a:t>
            </a:r>
            <a:endParaRPr lang="en-US" sz="2800" dirty="0"/>
          </a:p>
          <a:p>
            <a:r>
              <a:rPr lang="en-US" sz="2800" dirty="0" smtClean="0">
                <a:solidFill>
                  <a:srgbClr val="00B0F0"/>
                </a:solidFill>
              </a:rPr>
              <a:t>Circle </a:t>
            </a:r>
            <a:r>
              <a:rPr lang="en-US" sz="2800" dirty="0">
                <a:solidFill>
                  <a:srgbClr val="00B0F0"/>
                </a:solidFill>
              </a:rPr>
              <a:t>words </a:t>
            </a:r>
            <a:r>
              <a:rPr lang="en-US" sz="2800" dirty="0"/>
              <a:t>you do not know</a:t>
            </a:r>
            <a:r>
              <a:rPr lang="en-US" sz="2800" dirty="0" smtClean="0"/>
              <a:t>.</a:t>
            </a:r>
            <a:r>
              <a:rPr lang="en-US" dirty="0"/>
              <a:t/>
            </a:r>
            <a:br>
              <a:rPr lang="en-US" dirty="0"/>
            </a:br>
            <a:endParaRPr lang="en-US" dirty="0"/>
          </a:p>
        </p:txBody>
      </p:sp>
    </p:spTree>
    <p:extLst>
      <p:ext uri="{BB962C8B-B14F-4D97-AF65-F5344CB8AC3E}">
        <p14:creationId xmlns:p14="http://schemas.microsoft.com/office/powerpoint/2010/main" val="1641470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a:t>
            </a:r>
            <a:endParaRPr lang="en-US" dirty="0"/>
          </a:p>
        </p:txBody>
      </p:sp>
      <p:sp>
        <p:nvSpPr>
          <p:cNvPr id="3" name="Content Placeholder 2"/>
          <p:cNvSpPr>
            <a:spLocks noGrp="1"/>
          </p:cNvSpPr>
          <p:nvPr>
            <p:ph idx="1"/>
          </p:nvPr>
        </p:nvSpPr>
        <p:spPr/>
        <p:txBody>
          <a:bodyPr/>
          <a:lstStyle/>
          <a:p>
            <a:r>
              <a:rPr lang="en-US" sz="3200" dirty="0"/>
              <a:t>Which “power words” could you </a:t>
            </a:r>
            <a:r>
              <a:rPr lang="en-US" sz="3200" dirty="0" smtClean="0"/>
              <a:t>decode </a:t>
            </a:r>
            <a:r>
              <a:rPr lang="en-US" sz="3200" dirty="0"/>
              <a:t>when read in context?</a:t>
            </a:r>
          </a:p>
          <a:p>
            <a:r>
              <a:rPr lang="en-US" sz="3200" dirty="0" smtClean="0"/>
              <a:t>What did you learn that was new?</a:t>
            </a:r>
          </a:p>
          <a:p>
            <a:r>
              <a:rPr lang="en-US" sz="3200" dirty="0" smtClean="0"/>
              <a:t>What do you want to learn that wasn’t in the article?</a:t>
            </a:r>
          </a:p>
          <a:p>
            <a:endParaRPr lang="en-US" dirty="0"/>
          </a:p>
        </p:txBody>
      </p:sp>
    </p:spTree>
    <p:extLst>
      <p:ext uri="{BB962C8B-B14F-4D97-AF65-F5344CB8AC3E}">
        <p14:creationId xmlns:p14="http://schemas.microsoft.com/office/powerpoint/2010/main" val="154497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400" b="1" dirty="0" smtClean="0"/>
              <a:t>Making Contact through E-Mail</a:t>
            </a:r>
            <a:endParaRPr lang="en-US" sz="4400" b="1" dirty="0"/>
          </a:p>
        </p:txBody>
      </p:sp>
      <p:sp>
        <p:nvSpPr>
          <p:cNvPr id="5" name="Text Placeholder 4"/>
          <p:cNvSpPr>
            <a:spLocks noGrp="1"/>
          </p:cNvSpPr>
          <p:nvPr>
            <p:ph type="body" idx="1"/>
          </p:nvPr>
        </p:nvSpPr>
        <p:spPr>
          <a:xfrm>
            <a:off x="1154955" y="4777381"/>
            <a:ext cx="9763254" cy="860400"/>
          </a:xfrm>
        </p:spPr>
        <p:txBody>
          <a:bodyPr>
            <a:noAutofit/>
          </a:bodyPr>
          <a:lstStyle/>
          <a:p>
            <a:r>
              <a:rPr lang="en-US" sz="2800" b="1" dirty="0" smtClean="0"/>
              <a:t>What should a professional e-mail look like?</a:t>
            </a:r>
            <a:endParaRPr lang="en-US" sz="2800" b="1" dirty="0"/>
          </a:p>
        </p:txBody>
      </p:sp>
      <p:pic>
        <p:nvPicPr>
          <p:cNvPr id="6" name="Picture 5"/>
          <p:cNvPicPr>
            <a:picLocks noChangeAspect="1"/>
          </p:cNvPicPr>
          <p:nvPr/>
        </p:nvPicPr>
        <p:blipFill>
          <a:blip r:embed="rId2"/>
          <a:stretch>
            <a:fillRect/>
          </a:stretch>
        </p:blipFill>
        <p:spPr>
          <a:xfrm>
            <a:off x="3546009" y="493909"/>
            <a:ext cx="4981145" cy="3325647"/>
          </a:xfrm>
          <a:prstGeom prst="rect">
            <a:avLst/>
          </a:prstGeom>
        </p:spPr>
      </p:pic>
    </p:spTree>
    <p:extLst>
      <p:ext uri="{BB962C8B-B14F-4D97-AF65-F5344CB8AC3E}">
        <p14:creationId xmlns:p14="http://schemas.microsoft.com/office/powerpoint/2010/main" val="1519115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800" dirty="0" smtClean="0"/>
              <a:t>Professional E-Mail</a:t>
            </a:r>
            <a:r>
              <a:rPr lang="en-US" sz="1600" dirty="0" smtClean="0"/>
              <a:t/>
            </a:r>
            <a:br>
              <a:rPr lang="en-US" sz="1600" dirty="0" smtClean="0"/>
            </a:br>
            <a:r>
              <a:rPr lang="en-US" sz="1600" dirty="0" smtClean="0"/>
              <a:t>For </a:t>
            </a:r>
            <a:r>
              <a:rPr lang="en-US" sz="1600" dirty="0"/>
              <a:t>most of us, email is the most common form of business communication so it’s important to get it right. Although emails usually aren’t as formal as letters, they still need to be professional to present a good image of </a:t>
            </a:r>
            <a:r>
              <a:rPr lang="en-US" sz="1600" dirty="0" smtClean="0"/>
              <a:t>you and me and Conner Middle School.</a:t>
            </a:r>
            <a:endParaRPr lang="en-US" sz="1600" dirty="0"/>
          </a:p>
        </p:txBody>
      </p:sp>
      <p:sp>
        <p:nvSpPr>
          <p:cNvPr id="5" name="Text Placeholder 4"/>
          <p:cNvSpPr>
            <a:spLocks noGrp="1"/>
          </p:cNvSpPr>
          <p:nvPr>
            <p:ph idx="1"/>
          </p:nvPr>
        </p:nvSpPr>
        <p:spPr/>
        <p:txBody>
          <a:bodyPr/>
          <a:lstStyle/>
          <a:p>
            <a:pPr marL="0" indent="0">
              <a:buNone/>
            </a:pPr>
            <a:r>
              <a:rPr lang="en-US" sz="3200" b="1" dirty="0" smtClean="0">
                <a:solidFill>
                  <a:schemeClr val="bg2">
                    <a:lumMod val="60000"/>
                    <a:lumOff val="40000"/>
                  </a:schemeClr>
                </a:solidFill>
              </a:rPr>
              <a:t>GREETING</a:t>
            </a:r>
            <a:r>
              <a:rPr lang="en-US" sz="3200" b="1" dirty="0" smtClean="0"/>
              <a:t>	</a:t>
            </a:r>
            <a:endParaRPr lang="en-US" sz="3200" b="1" dirty="0"/>
          </a:p>
        </p:txBody>
      </p:sp>
      <p:sp>
        <p:nvSpPr>
          <p:cNvPr id="8" name="Text Placeholder 7"/>
          <p:cNvSpPr>
            <a:spLocks noGrp="1"/>
          </p:cNvSpPr>
          <p:nvPr>
            <p:ph type="body" sz="half" idx="4294967295"/>
          </p:nvPr>
        </p:nvSpPr>
        <p:spPr>
          <a:xfrm>
            <a:off x="1103312" y="2858731"/>
            <a:ext cx="8777667" cy="3589338"/>
          </a:xfrm>
        </p:spPr>
        <p:txBody>
          <a:bodyPr>
            <a:normAutofit/>
          </a:bodyPr>
          <a:lstStyle/>
          <a:p>
            <a:r>
              <a:rPr lang="en-US" sz="2400" dirty="0"/>
              <a:t>Always open your email with a greeting, such as </a:t>
            </a:r>
            <a:r>
              <a:rPr lang="en-US" sz="2400" b="1" dirty="0"/>
              <a:t>“Dear Lillian”</a:t>
            </a:r>
            <a:r>
              <a:rPr lang="en-US" sz="2400" dirty="0"/>
              <a:t>. If your relationship with the reader is formal, use their family name (</a:t>
            </a:r>
            <a:r>
              <a:rPr lang="en-US" sz="2400" dirty="0" err="1"/>
              <a:t>eg</a:t>
            </a:r>
            <a:r>
              <a:rPr lang="en-US" sz="2400" dirty="0"/>
              <a:t>. </a:t>
            </a:r>
            <a:r>
              <a:rPr lang="en-US" sz="2400" b="1" dirty="0"/>
              <a:t>“Dear Mrs. Price”</a:t>
            </a:r>
            <a:r>
              <a:rPr lang="en-US" sz="2400" dirty="0"/>
              <a:t>). If the relationship is more casual, you can simply say, </a:t>
            </a:r>
            <a:r>
              <a:rPr lang="en-US" sz="2400" b="1" dirty="0"/>
              <a:t>“Hi Kelly”</a:t>
            </a:r>
            <a:r>
              <a:rPr lang="en-US" sz="2400" dirty="0"/>
              <a:t>. If you don’t know the name of the person you are writing to, use: </a:t>
            </a:r>
            <a:r>
              <a:rPr lang="en-US" sz="2400" b="1" dirty="0"/>
              <a:t>“To whom it may concern”</a:t>
            </a:r>
            <a:r>
              <a:rPr lang="en-US" sz="2400" dirty="0"/>
              <a:t> or </a:t>
            </a:r>
            <a:r>
              <a:rPr lang="en-US" sz="2400" b="1" dirty="0"/>
              <a:t>“Dear Sir/Madam”</a:t>
            </a:r>
            <a:r>
              <a:rPr lang="en-US" sz="2400" dirty="0"/>
              <a:t>.</a:t>
            </a:r>
            <a:endParaRPr lang="en-US" sz="2400" dirty="0"/>
          </a:p>
        </p:txBody>
      </p:sp>
    </p:spTree>
    <p:extLst>
      <p:ext uri="{BB962C8B-B14F-4D97-AF65-F5344CB8AC3E}">
        <p14:creationId xmlns:p14="http://schemas.microsoft.com/office/powerpoint/2010/main" val="108502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1103312" y="559558"/>
            <a:ext cx="10347160" cy="5882185"/>
          </a:xfrm>
        </p:spPr>
        <p:txBody>
          <a:bodyPr>
            <a:normAutofit lnSpcReduction="10000"/>
          </a:bodyPr>
          <a:lstStyle/>
          <a:p>
            <a:pPr marL="0" indent="0">
              <a:buNone/>
            </a:pPr>
            <a:r>
              <a:rPr lang="en-US" sz="3200" b="1" dirty="0" smtClean="0">
                <a:solidFill>
                  <a:schemeClr val="bg2">
                    <a:lumMod val="60000"/>
                    <a:lumOff val="40000"/>
                  </a:schemeClr>
                </a:solidFill>
              </a:rPr>
              <a:t>BODY</a:t>
            </a:r>
          </a:p>
          <a:p>
            <a:r>
              <a:rPr lang="en-US" b="1" dirty="0" smtClean="0"/>
              <a:t>State </a:t>
            </a:r>
            <a:r>
              <a:rPr lang="en-US" b="1" dirty="0"/>
              <a:t>your purpose</a:t>
            </a:r>
          </a:p>
          <a:p>
            <a:pPr marL="0" indent="0">
              <a:buNone/>
            </a:pPr>
            <a:r>
              <a:rPr lang="en-US" dirty="0"/>
              <a:t>Begin by stating your purpose. For example, </a:t>
            </a:r>
            <a:r>
              <a:rPr lang="en-US" b="1" dirty="0"/>
              <a:t>“I am writing to enquire about …”</a:t>
            </a:r>
            <a:r>
              <a:rPr lang="en-US" dirty="0"/>
              <a:t> or </a:t>
            </a:r>
            <a:r>
              <a:rPr lang="en-US" b="1" dirty="0"/>
              <a:t>“I am writing in reference to </a:t>
            </a:r>
            <a:r>
              <a:rPr lang="en-US" b="1" dirty="0" smtClean="0"/>
              <a:t>…”</a:t>
            </a:r>
            <a:endParaRPr lang="en-US" dirty="0" smtClean="0"/>
          </a:p>
          <a:p>
            <a:pPr marL="0" indent="0">
              <a:buNone/>
            </a:pPr>
            <a:r>
              <a:rPr lang="en-US" dirty="0"/>
              <a:t>Make your purpose clear early on in the email, and then move into the main text of your email. Remember, people want to read emails quickly, so keep your sentences short and clear. You’ll also need to pay careful attention to grammar, spelling and punctuation so that you present a professional image of yourself and your company</a:t>
            </a:r>
            <a:r>
              <a:rPr lang="en-US" dirty="0" smtClean="0"/>
              <a:t>.</a:t>
            </a:r>
          </a:p>
          <a:p>
            <a:pPr marL="0" indent="0">
              <a:buNone/>
            </a:pPr>
            <a:endParaRPr lang="en-US" dirty="0"/>
          </a:p>
          <a:p>
            <a:r>
              <a:rPr lang="en-US" b="1" dirty="0"/>
              <a:t>Thank the recipient</a:t>
            </a:r>
          </a:p>
          <a:p>
            <a:pPr marL="0" indent="0">
              <a:buNone/>
            </a:pPr>
            <a:r>
              <a:rPr lang="en-US" dirty="0"/>
              <a:t>If you are replying to a client’s inquiry, you should begin with a line of thanks. For example, if someone has a question about your company, you can say, </a:t>
            </a:r>
            <a:r>
              <a:rPr lang="en-US" b="1" dirty="0"/>
              <a:t>“Thank you for contacting ABC Company”. </a:t>
            </a:r>
            <a:r>
              <a:rPr lang="en-US" dirty="0"/>
              <a:t>If someone has replied to one of your emails, be sure to say,</a:t>
            </a:r>
            <a:r>
              <a:rPr lang="en-US" b="1" dirty="0"/>
              <a:t> “Thank you for your prompt reply”</a:t>
            </a:r>
            <a:r>
              <a:rPr lang="en-US" dirty="0"/>
              <a:t> or </a:t>
            </a:r>
            <a:r>
              <a:rPr lang="en-US" b="1" dirty="0"/>
              <a:t>“Thanks for getting back to me”.</a:t>
            </a:r>
            <a:r>
              <a:rPr lang="en-US" dirty="0"/>
              <a:t> Thanking the reader puts him or her at ease, and it will make you appear more polite.</a:t>
            </a:r>
          </a:p>
          <a:p>
            <a:endParaRPr lang="en-US" dirty="0"/>
          </a:p>
          <a:p>
            <a:pPr marL="0" indent="0">
              <a:buNone/>
            </a:pPr>
            <a:endParaRPr lang="en-US" dirty="0"/>
          </a:p>
        </p:txBody>
      </p:sp>
    </p:spTree>
    <p:extLst>
      <p:ext uri="{BB962C8B-B14F-4D97-AF65-F5344CB8AC3E}">
        <p14:creationId xmlns:p14="http://schemas.microsoft.com/office/powerpoint/2010/main" val="3699092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2">
                    <a:lumMod val="60000"/>
                    <a:lumOff val="40000"/>
                  </a:schemeClr>
                </a:solidFill>
              </a:rPr>
              <a:t>ADD YOUR CLOSING REMARKS</a:t>
            </a:r>
            <a:endParaRPr lang="en-US" b="1" dirty="0">
              <a:solidFill>
                <a:schemeClr val="bg2">
                  <a:lumMod val="60000"/>
                  <a:lumOff val="40000"/>
                </a:schemeClr>
              </a:solidFill>
            </a:endParaRPr>
          </a:p>
        </p:txBody>
      </p:sp>
      <p:sp>
        <p:nvSpPr>
          <p:cNvPr id="3" name="Content Placeholder 2"/>
          <p:cNvSpPr>
            <a:spLocks noGrp="1"/>
          </p:cNvSpPr>
          <p:nvPr>
            <p:ph idx="1"/>
          </p:nvPr>
        </p:nvSpPr>
        <p:spPr>
          <a:xfrm>
            <a:off x="1103312" y="2052918"/>
            <a:ext cx="9842192" cy="4195481"/>
          </a:xfrm>
        </p:spPr>
        <p:txBody>
          <a:bodyPr/>
          <a:lstStyle/>
          <a:p>
            <a:r>
              <a:rPr lang="en-US" sz="2800" dirty="0" smtClean="0"/>
              <a:t>Before </a:t>
            </a:r>
            <a:r>
              <a:rPr lang="en-US" sz="2800" dirty="0"/>
              <a:t>you end your email, it’s polite to thank your reader one more time and add some polite closing remarks. You might start with </a:t>
            </a:r>
            <a:r>
              <a:rPr lang="en-US" sz="2800" b="1" dirty="0"/>
              <a:t>“Thank you for your patience and cooperation”</a:t>
            </a:r>
            <a:r>
              <a:rPr lang="en-US" sz="2800" dirty="0"/>
              <a:t> or </a:t>
            </a:r>
            <a:r>
              <a:rPr lang="en-US" sz="2800" b="1" dirty="0"/>
              <a:t>“Thank you for your consideration”</a:t>
            </a:r>
            <a:r>
              <a:rPr lang="en-US" sz="2800" dirty="0"/>
              <a:t> and then follow up with, </a:t>
            </a:r>
            <a:r>
              <a:rPr lang="en-US" sz="2800" b="1" dirty="0"/>
              <a:t>“If you have any questions or concerns, don’t hesitate to let me know”</a:t>
            </a:r>
            <a:r>
              <a:rPr lang="en-US" sz="2800" dirty="0"/>
              <a:t> and </a:t>
            </a:r>
            <a:r>
              <a:rPr lang="en-US" sz="2800" b="1" dirty="0"/>
              <a:t>“I look forward to hearing from you”</a:t>
            </a:r>
            <a:r>
              <a:rPr lang="en-US" sz="2800" dirty="0"/>
              <a:t>.</a:t>
            </a:r>
          </a:p>
          <a:p>
            <a:pPr marL="0" indent="0">
              <a:buNone/>
            </a:pPr>
            <a:endParaRPr lang="en-US" dirty="0"/>
          </a:p>
        </p:txBody>
      </p:sp>
    </p:spTree>
    <p:extLst>
      <p:ext uri="{BB962C8B-B14F-4D97-AF65-F5344CB8AC3E}">
        <p14:creationId xmlns:p14="http://schemas.microsoft.com/office/powerpoint/2010/main" val="3230921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2">
                    <a:lumMod val="60000"/>
                    <a:lumOff val="40000"/>
                  </a:schemeClr>
                </a:solidFill>
              </a:rPr>
              <a:t>CLOSING</a:t>
            </a:r>
            <a:endParaRPr lang="en-US" b="1" dirty="0">
              <a:solidFill>
                <a:schemeClr val="bg2">
                  <a:lumMod val="60000"/>
                  <a:lumOff val="40000"/>
                </a:schemeClr>
              </a:solidFill>
            </a:endParaRPr>
          </a:p>
        </p:txBody>
      </p:sp>
      <p:sp>
        <p:nvSpPr>
          <p:cNvPr id="3" name="Content Placeholder 2"/>
          <p:cNvSpPr>
            <a:spLocks noGrp="1"/>
          </p:cNvSpPr>
          <p:nvPr>
            <p:ph idx="1"/>
          </p:nvPr>
        </p:nvSpPr>
        <p:spPr>
          <a:xfrm>
            <a:off x="875201" y="1274996"/>
            <a:ext cx="10124895" cy="4195481"/>
          </a:xfrm>
        </p:spPr>
        <p:txBody>
          <a:bodyPr>
            <a:normAutofit/>
          </a:bodyPr>
          <a:lstStyle/>
          <a:p>
            <a:r>
              <a:rPr lang="en-US" sz="2800" dirty="0" smtClean="0"/>
              <a:t>The </a:t>
            </a:r>
            <a:r>
              <a:rPr lang="en-US" sz="2800" dirty="0"/>
              <a:t>last step is to include an appropriate closing with your name. </a:t>
            </a:r>
            <a:r>
              <a:rPr lang="en-US" sz="2800" b="1" dirty="0"/>
              <a:t>“Best regards”</a:t>
            </a:r>
            <a:r>
              <a:rPr lang="en-US" sz="2800" dirty="0"/>
              <a:t>, </a:t>
            </a:r>
            <a:r>
              <a:rPr lang="en-US" sz="2800" b="1" dirty="0"/>
              <a:t>“Sincerely”</a:t>
            </a:r>
            <a:r>
              <a:rPr lang="en-US" sz="2800" dirty="0"/>
              <a:t>, and </a:t>
            </a:r>
            <a:r>
              <a:rPr lang="en-US" sz="2800" b="1" dirty="0"/>
              <a:t>“Thank you” </a:t>
            </a:r>
            <a:r>
              <a:rPr lang="en-US" sz="2800" dirty="0"/>
              <a:t>are all professional. </a:t>
            </a:r>
            <a:endParaRPr lang="en-US" sz="2800" dirty="0" smtClean="0"/>
          </a:p>
          <a:p>
            <a:r>
              <a:rPr lang="en-US" sz="2800" dirty="0" smtClean="0"/>
              <a:t>Finally, </a:t>
            </a:r>
            <a:r>
              <a:rPr lang="en-US" sz="2800" dirty="0"/>
              <a:t>review and spell check your email one more time to make sure it’s truly perfect</a:t>
            </a:r>
            <a:r>
              <a:rPr lang="en-US" sz="2800" dirty="0" smtClean="0"/>
              <a:t>!</a:t>
            </a:r>
          </a:p>
          <a:p>
            <a:r>
              <a:rPr lang="en-US" sz="2800" dirty="0" smtClean="0"/>
              <a:t>Add Mrs. Hansel’s information as well:</a:t>
            </a:r>
          </a:p>
          <a:p>
            <a:pPr marL="457200" lvl="1" indent="0">
              <a:spcBef>
                <a:spcPts val="0"/>
              </a:spcBef>
              <a:buNone/>
            </a:pPr>
            <a:r>
              <a:rPr lang="en-US" sz="2600" b="1" dirty="0" smtClean="0">
                <a:solidFill>
                  <a:schemeClr val="accent4">
                    <a:lumMod val="60000"/>
                    <a:lumOff val="40000"/>
                  </a:schemeClr>
                </a:solidFill>
              </a:rPr>
              <a:t>Mrs. Hansel’s Enrichment Class</a:t>
            </a:r>
            <a:endParaRPr lang="en-US" sz="2600" b="1" dirty="0">
              <a:solidFill>
                <a:schemeClr val="accent4">
                  <a:lumMod val="60000"/>
                  <a:lumOff val="40000"/>
                </a:schemeClr>
              </a:solidFill>
            </a:endParaRPr>
          </a:p>
          <a:p>
            <a:pPr marL="457200" lvl="1" indent="0">
              <a:spcBef>
                <a:spcPts val="0"/>
              </a:spcBef>
              <a:buNone/>
            </a:pPr>
            <a:r>
              <a:rPr lang="en-US" sz="2600" b="1" dirty="0" smtClean="0">
                <a:solidFill>
                  <a:schemeClr val="accent4">
                    <a:lumMod val="60000"/>
                    <a:lumOff val="40000"/>
                  </a:schemeClr>
                </a:solidFill>
              </a:rPr>
              <a:t>julia.hansel@boone.kyschools.us</a:t>
            </a:r>
          </a:p>
          <a:p>
            <a:pPr marL="457200" lvl="1" indent="0">
              <a:buNone/>
            </a:pPr>
            <a:endParaRPr lang="en-US" sz="2600" dirty="0" smtClean="0"/>
          </a:p>
          <a:p>
            <a:pPr lvl="1"/>
            <a:endParaRPr lang="en-US" sz="2600" dirty="0" smtClean="0"/>
          </a:p>
          <a:p>
            <a:pPr marL="0" indent="0">
              <a:buNone/>
            </a:pPr>
            <a:endParaRPr lang="en-US" sz="2800" dirty="0"/>
          </a:p>
          <a:p>
            <a:endParaRPr lang="en-US" dirty="0"/>
          </a:p>
        </p:txBody>
      </p:sp>
    </p:spTree>
    <p:extLst>
      <p:ext uri="{BB962C8B-B14F-4D97-AF65-F5344CB8AC3E}">
        <p14:creationId xmlns:p14="http://schemas.microsoft.com/office/powerpoint/2010/main" val="27336282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60</TotalTime>
  <Words>280</Words>
  <Application>Microsoft Office PowerPoint</Application>
  <PresentationFormat>Widescreen</PresentationFormat>
  <Paragraphs>41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Ion</vt:lpstr>
      <vt:lpstr>INTERVENTION</vt:lpstr>
      <vt:lpstr>Science News for Students  “Vaping may stiffen the heart and blood vessels.”</vt:lpstr>
      <vt:lpstr>Reading for Purpose Using Metacognitive Markers</vt:lpstr>
      <vt:lpstr>Next….</vt:lpstr>
      <vt:lpstr>Making Contact through E-Mail</vt:lpstr>
      <vt:lpstr>Professional E-Mail For most of us, email is the most common form of business communication so it’s important to get it right. Although emails usually aren’t as formal as letters, they still need to be professional to present a good image of you and me and Conner Middle School.</vt:lpstr>
      <vt:lpstr>PowerPoint Presentation</vt:lpstr>
      <vt:lpstr>ADD YOUR CLOSING REMARKS</vt:lpstr>
      <vt:lpstr>CLOSING</vt:lpstr>
      <vt:lpstr>CONFERENCE</vt:lpstr>
      <vt:lpstr>CARBON COPY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INTERVENTION</dc:title>
  <dc:creator>Hansel, Julia</dc:creator>
  <cp:lastModifiedBy>Hansel, Julia</cp:lastModifiedBy>
  <cp:revision>7</cp:revision>
  <dcterms:created xsi:type="dcterms:W3CDTF">2019-02-04T15:01:24Z</dcterms:created>
  <dcterms:modified xsi:type="dcterms:W3CDTF">2019-02-04T16:01:56Z</dcterms:modified>
</cp:coreProperties>
</file>