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9" r:id="rId4"/>
    <p:sldId id="260" r:id="rId5"/>
    <p:sldId id="261" r:id="rId6"/>
    <p:sldId id="262" r:id="rId7"/>
    <p:sldId id="258" r:id="rId8"/>
    <p:sldId id="270" r:id="rId9"/>
    <p:sldId id="263" r:id="rId10"/>
    <p:sldId id="268" r:id="rId11"/>
    <p:sldId id="264" r:id="rId12"/>
    <p:sldId id="271" r:id="rId13"/>
    <p:sldId id="265" r:id="rId14"/>
    <p:sldId id="266" r:id="rId15"/>
    <p:sldId id="267" r:id="rId16"/>
    <p:sldId id="272" r:id="rId1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A69A34D-E9D5-48FA-A7D4-4860CA848FD9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C42AAE0-6FAD-4C51-AF85-4E58472E8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34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ssweb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Is it Living?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394" y="4050833"/>
            <a:ext cx="8568609" cy="10968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are the characteristics of living things?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937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46" y="212773"/>
            <a:ext cx="8596668" cy="845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WEDNESDAY, DECEMBER 4</a:t>
            </a:r>
            <a:r>
              <a:rPr lang="en-US" b="1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 2019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642" y="1058091"/>
            <a:ext cx="9603135" cy="570846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Copy homework into planner:</a:t>
            </a:r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Study notes on C.O.L.T. (characteristics of living things).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In the gray tubs at your table, work with your partner to sort the picture cards into the following categories.</a:t>
            </a:r>
          </a:p>
          <a:p>
            <a:pPr lvl="1"/>
            <a:r>
              <a:rPr lang="en-US" sz="1800" dirty="0" smtClean="0"/>
              <a:t>Living</a:t>
            </a:r>
          </a:p>
          <a:p>
            <a:pPr lvl="1"/>
            <a:r>
              <a:rPr lang="en-US" sz="1800" dirty="0" smtClean="0"/>
              <a:t>Nonliving</a:t>
            </a:r>
          </a:p>
          <a:p>
            <a:pPr lvl="1"/>
            <a:r>
              <a:rPr lang="en-US" sz="1800" dirty="0" smtClean="0"/>
              <a:t>Undecided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On page 1 of your packet, complete part 2:  Sorting living/nonliving pictures</a:t>
            </a:r>
          </a:p>
          <a:p>
            <a:pPr lvl="1"/>
            <a:r>
              <a:rPr lang="en-US" sz="1800" dirty="0" smtClean="0"/>
              <a:t>Record the objects you put in each category 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Complete part 3:  Characteristics of all organisms  (use the criteria from Tuesday’s class—shown on the next slide also.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b="1" i="1" dirty="0" smtClean="0">
                <a:solidFill>
                  <a:schemeClr val="accent1">
                    <a:lumMod val="50000"/>
                  </a:schemeClr>
                </a:solidFill>
              </a:rPr>
              <a:t>Discuss together as a class if the sub desires to do so. 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Take notes in your science notebook on pages 21-23 of the Diversity of Life books at your table.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804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83029"/>
            <a:ext cx="8897114" cy="1320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C.O.L.T. </a:t>
            </a:r>
            <a:r>
              <a:rPr lang="en-US" b="1" dirty="0" smtClean="0"/>
              <a:t>Characteristics of Living Things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943429"/>
            <a:ext cx="9185123" cy="526433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Exchange gases</a:t>
            </a:r>
          </a:p>
          <a:p>
            <a:r>
              <a:rPr lang="en-US" sz="2400" dirty="0" smtClean="0"/>
              <a:t>Most commonly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Need water</a:t>
            </a:r>
          </a:p>
          <a:p>
            <a:r>
              <a:rPr lang="en-US" sz="2400" dirty="0" smtClean="0"/>
              <a:t>Use energy</a:t>
            </a:r>
          </a:p>
          <a:p>
            <a:r>
              <a:rPr lang="en-US" sz="2400" dirty="0" smtClean="0"/>
              <a:t>Eliminate waste</a:t>
            </a:r>
          </a:p>
          <a:p>
            <a:r>
              <a:rPr lang="en-US" sz="2400" dirty="0" smtClean="0"/>
              <a:t>Respond to the environment</a:t>
            </a:r>
          </a:p>
          <a:p>
            <a:r>
              <a:rPr lang="en-US" sz="2400" dirty="0" smtClean="0"/>
              <a:t>Grow</a:t>
            </a:r>
          </a:p>
          <a:p>
            <a:r>
              <a:rPr lang="en-US" sz="2400" dirty="0" smtClean="0"/>
              <a:t>Reproduce</a:t>
            </a:r>
          </a:p>
          <a:p>
            <a:r>
              <a:rPr lang="en-US" sz="2400" dirty="0" smtClean="0"/>
              <a:t>Made of 1 (unicellular) OR many (multicellular) cells</a:t>
            </a:r>
          </a:p>
          <a:p>
            <a:r>
              <a:rPr lang="en-US" sz="2400" i="1" dirty="0" smtClean="0"/>
              <a:t>**Some organisms may seem to be nonliving until placed in the right environmental conditions (water, salt water, sugar water, etc.) to grow. 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This condition is called dormancy.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1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46" y="212773"/>
            <a:ext cx="8596668" cy="845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THURSDAY, DECEMBER 5</a:t>
            </a:r>
            <a:r>
              <a:rPr lang="en-US" b="1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 2019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196" y="1058091"/>
            <a:ext cx="9812141" cy="570846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Copy homework into planner:</a:t>
            </a:r>
          </a:p>
          <a:p>
            <a:pPr lvl="1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Study notes on C.O.L.T. (characteristics of living things):  Exit Slip Tomorrow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Complete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5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Vial Observation &amp;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Life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in Different Environments</a:t>
            </a:r>
            <a:r>
              <a:rPr lang="en-US" sz="2000" dirty="0" smtClean="0"/>
              <a:t>:</a:t>
            </a:r>
          </a:p>
          <a:p>
            <a:pPr lvl="1" indent="-342900"/>
            <a:r>
              <a:rPr lang="en-US" sz="2000" dirty="0" smtClean="0"/>
              <a:t>See directions on following slides.</a:t>
            </a:r>
            <a:endParaRPr lang="en-US" sz="2000" dirty="0"/>
          </a:p>
          <a:p>
            <a:pPr lvl="1" indent="-342900"/>
            <a:r>
              <a:rPr lang="en-US" sz="2000" dirty="0" smtClean="0"/>
              <a:t>Complete Part 1 &amp; Part 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Answer the question on dormancy (three slides after this one.)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IF TIME PERMITS: Refer to page 28 of your packet,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Ribbon of Life</a:t>
            </a:r>
            <a:r>
              <a:rPr lang="en-US" sz="2200" dirty="0" smtClean="0"/>
              <a:t>.  Use the FOSS webpage to answer the fill in the blanks.</a:t>
            </a:r>
          </a:p>
          <a:p>
            <a:pPr lvl="1" indent="-342900"/>
            <a:r>
              <a:rPr lang="en-US" sz="2000" dirty="0" smtClean="0">
                <a:solidFill>
                  <a:schemeClr val="tx1"/>
                </a:solidFill>
                <a:hlinkClick r:id="rId2"/>
              </a:rPr>
              <a:t>www.fossweb.com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  <a:p>
            <a:pPr lvl="1" indent="-342900"/>
            <a:r>
              <a:rPr lang="en-US" sz="2000" dirty="0" smtClean="0">
                <a:solidFill>
                  <a:schemeClr val="tx1"/>
                </a:solidFill>
              </a:rPr>
              <a:t>User name and password are BOTH </a:t>
            </a:r>
            <a:r>
              <a:rPr lang="en-US" sz="2000" i="1" dirty="0" err="1" smtClean="0">
                <a:solidFill>
                  <a:schemeClr val="tx1"/>
                </a:solidFill>
              </a:rPr>
              <a:t>shirescience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marL="857250" lvl="1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386781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82" y="139336"/>
            <a:ext cx="11209867" cy="163721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 Vial Observation &amp; </a:t>
            </a:r>
            <a:br>
              <a:rPr lang="en-US" b="1" dirty="0" smtClean="0"/>
            </a:br>
            <a:r>
              <a:rPr lang="en-US" b="1" dirty="0" smtClean="0"/>
              <a:t>Life in Different Environments: 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100" dirty="0" smtClean="0"/>
              <a:t>Thursday—Day 4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5082" y="1776547"/>
            <a:ext cx="9498631" cy="4839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PART 1:  5 –VIAL OBSERVATIONS</a:t>
            </a:r>
          </a:p>
          <a:p>
            <a:r>
              <a:rPr lang="en-US" sz="2800" dirty="0" smtClean="0"/>
              <a:t>Person 1 get your 5-Vials table bin from the side.</a:t>
            </a:r>
          </a:p>
          <a:p>
            <a:r>
              <a:rPr lang="en-US" sz="2800" dirty="0" smtClean="0"/>
              <a:t>Complete the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“5 Materials Observation”</a:t>
            </a:r>
            <a:r>
              <a:rPr lang="en-US" sz="2800" dirty="0" smtClean="0"/>
              <a:t> section</a:t>
            </a:r>
            <a:r>
              <a:rPr lang="en-US" sz="2800" dirty="0"/>
              <a:t> </a:t>
            </a:r>
            <a:r>
              <a:rPr lang="en-US" sz="2800" dirty="0" smtClean="0"/>
              <a:t>titled, “Changes observed after _____.  (Write in </a:t>
            </a:r>
            <a:r>
              <a:rPr lang="en-US" sz="2800" i="1" dirty="0" smtClean="0">
                <a:solidFill>
                  <a:srgbClr val="00B0F0"/>
                </a:solidFill>
              </a:rPr>
              <a:t>4 days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Complete the section, “Evidence for living or nonliving?”  </a:t>
            </a:r>
          </a:p>
          <a:p>
            <a:pPr lvl="1"/>
            <a:r>
              <a:rPr lang="en-US" sz="2400" dirty="0" smtClean="0"/>
              <a:t>Use characteristics of living things (C.O.L.T.s) from your notes.</a:t>
            </a:r>
          </a:p>
          <a:p>
            <a:r>
              <a:rPr lang="en-US" sz="2800" dirty="0" smtClean="0"/>
              <a:t>Record </a:t>
            </a:r>
            <a:r>
              <a:rPr lang="en-US" sz="2800" b="1" u="sng" dirty="0" smtClean="0"/>
              <a:t>your observations</a:t>
            </a:r>
            <a:r>
              <a:rPr lang="en-US" sz="2800" u="sng" dirty="0" smtClean="0"/>
              <a:t> </a:t>
            </a:r>
            <a:r>
              <a:rPr lang="en-US" sz="2800" dirty="0" smtClean="0"/>
              <a:t>of the vials in </a:t>
            </a:r>
            <a:r>
              <a:rPr lang="en-US" sz="2800" b="1" u="sng" dirty="0" smtClean="0"/>
              <a:t>your liquid </a:t>
            </a:r>
            <a:r>
              <a:rPr lang="en-US" sz="2800" dirty="0" smtClean="0"/>
              <a:t>in the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“Life In Different Environments” </a:t>
            </a:r>
            <a:r>
              <a:rPr lang="en-US" sz="2800" dirty="0" smtClean="0"/>
              <a:t>table.  </a:t>
            </a:r>
          </a:p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You will find out what the mystery materials are on Monday.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90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82" y="139336"/>
            <a:ext cx="11209867" cy="163721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 Vial Observation &amp; </a:t>
            </a:r>
            <a:br>
              <a:rPr lang="en-US" b="1" dirty="0" smtClean="0"/>
            </a:br>
            <a:r>
              <a:rPr lang="en-US" b="1" dirty="0" smtClean="0"/>
              <a:t>Life in Different Environments: 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100" dirty="0" smtClean="0"/>
              <a:t>Thursday—Day 4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5082" y="1776547"/>
            <a:ext cx="9498631" cy="48395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PART 2:  LIFE IN DIFFERENT ENVIRONMENTS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On the table record the identity of the 3 liquids:</a:t>
            </a:r>
          </a:p>
          <a:p>
            <a:pPr lvl="2"/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LIQUID 1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SALT WATER</a:t>
            </a:r>
          </a:p>
          <a:p>
            <a:pPr lvl="2"/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LIQUID 2  SUGAR WATER</a:t>
            </a:r>
          </a:p>
          <a:p>
            <a:pPr lvl="2"/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LIQUID 3  DISTILLED WATER</a:t>
            </a:r>
            <a:endParaRPr lang="en-US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Very carefully </a:t>
            </a:r>
            <a:r>
              <a:rPr lang="en-US" sz="2400" dirty="0" smtClean="0"/>
              <a:t>look at the other vials in the liquids that you did NOT use. </a:t>
            </a:r>
          </a:p>
          <a:p>
            <a:r>
              <a:rPr lang="en-US" sz="2400" dirty="0" smtClean="0"/>
              <a:t>As you study the vials in other liquids record what “Evidence of Life” is observed.</a:t>
            </a:r>
          </a:p>
          <a:p>
            <a:r>
              <a:rPr lang="en-US" sz="2400" dirty="0" smtClean="0"/>
              <a:t>As you observe them carefully circle “yes” or “no” as you determine if the material is alive in that particular liquid.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34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Dormancy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66" y="1293223"/>
            <a:ext cx="8818736" cy="468956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Some </a:t>
            </a:r>
            <a:r>
              <a:rPr lang="en-US" sz="2800" dirty="0">
                <a:solidFill>
                  <a:schemeClr val="tx1"/>
                </a:solidFill>
              </a:rPr>
              <a:t>organisms may seem to be nonliving until placed in the right environmental conditions (water, salt water, sugar water, etc.) to grow.  </a:t>
            </a:r>
            <a:r>
              <a:rPr lang="en-US" sz="2800" b="1" dirty="0">
                <a:solidFill>
                  <a:schemeClr val="tx1"/>
                </a:solidFill>
              </a:rPr>
              <a:t>This condition is called dormancy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How does the 5-Vials lab demonstrate the concept of dormancy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Answer in your notes using complete sentences and examples from the lab.</a:t>
            </a:r>
          </a:p>
          <a:p>
            <a:pPr lvl="1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You may also use examples from nature.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542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46" y="212773"/>
            <a:ext cx="8596668" cy="845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FRIDAY, DECEMBER 6</a:t>
            </a:r>
            <a:r>
              <a:rPr lang="en-US" b="1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 2019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196" y="1058091"/>
            <a:ext cx="9812141" cy="570846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 smtClean="0"/>
              <a:t>Copy homework into planner:</a:t>
            </a:r>
          </a:p>
          <a:p>
            <a:pPr lvl="1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Enjoy your weekend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Complete Unit 3:  Exit Slip 1</a:t>
            </a:r>
          </a:p>
          <a:p>
            <a:pPr marL="685800" lvl="1"/>
            <a:r>
              <a:rPr lang="en-US" sz="2400" dirty="0" smtClean="0"/>
              <a:t>Turn in to correct front table bin 9as usual)—no google form to complete.</a:t>
            </a:r>
          </a:p>
          <a:p>
            <a:pPr marL="685800" lvl="1"/>
            <a:r>
              <a:rPr lang="en-US" sz="2400" dirty="0" smtClean="0"/>
              <a:t>After about 15 minutes, begin watching Secret Garden.  Students not finished with exit slip can continue into video as needed.  </a:t>
            </a:r>
          </a:p>
          <a:p>
            <a:pPr>
              <a:buFont typeface="+mj-lt"/>
              <a:buAutoNum type="arabicPeriod"/>
            </a:pPr>
            <a:r>
              <a:rPr lang="en-US" sz="2800" dirty="0" smtClean="0"/>
              <a:t>Watch </a:t>
            </a:r>
            <a:r>
              <a:rPr lang="en-US" sz="2800" u="sng" dirty="0" smtClean="0"/>
              <a:t>Secret Garden</a:t>
            </a:r>
          </a:p>
          <a:p>
            <a:pPr lvl="1">
              <a:buFont typeface="+mj-lt"/>
              <a:buAutoNum type="arabicPeriod"/>
            </a:pPr>
            <a:r>
              <a:rPr lang="en-US" sz="2600" u="sng" dirty="0" smtClean="0"/>
              <a:t>Write down 5 things you learned from the video in your science notebook.</a:t>
            </a:r>
            <a:r>
              <a:rPr lang="en-US" sz="2600" u="sng" dirty="0" smtClean="0">
                <a:sym typeface="Wingdings" panose="05000000000000000000" pitchFamily="2" charset="2"/>
              </a:rPr>
              <a:t> </a:t>
            </a:r>
            <a:endParaRPr lang="en-US" sz="2600" u="sng" dirty="0" smtClean="0"/>
          </a:p>
          <a:p>
            <a:pPr marL="857250" lvl="1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7415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Learning Targets: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dirty="0"/>
              <a:t>I can identify the characteristics of living things. </a:t>
            </a:r>
          </a:p>
          <a:p>
            <a:pPr fontAlgn="base"/>
            <a:r>
              <a:rPr lang="en-US" sz="2800" dirty="0"/>
              <a:t>I can distinguish between living and nonliving things. </a:t>
            </a:r>
          </a:p>
          <a:p>
            <a:pPr fontAlgn="base"/>
            <a:r>
              <a:rPr lang="en-US" sz="2800" dirty="0"/>
              <a:t>I can understand that living things may be unicellular or multicellular. 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36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MONDAY, DECEMBER 2</a:t>
            </a:r>
            <a:r>
              <a:rPr lang="en-US" sz="4400" b="1" baseline="30000" dirty="0" smtClean="0"/>
              <a:t>ND</a:t>
            </a:r>
            <a:r>
              <a:rPr lang="en-US" sz="4400" b="1" dirty="0" smtClean="0"/>
              <a:t>, 2019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3545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Observe 5 Materials in Bags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Keep the bags closed.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Use the hand lenses to observe the materials.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Discuss with your group whether the materials are living or nonliving or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Discuss suspicions as a class.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89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Investigation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might you do to get more information about the materials to help you determine if they are living?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50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Evidence for Living or Nonliving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page 3 of your packet, complete the first column, </a:t>
            </a:r>
            <a:r>
              <a:rPr lang="en-US" sz="2800" i="1" dirty="0" smtClean="0"/>
              <a:t>Evidence for Living or Nonliving</a:t>
            </a:r>
            <a:r>
              <a:rPr lang="en-US" sz="2800" dirty="0" smtClean="0"/>
              <a:t> for each material (A – E).  </a:t>
            </a:r>
          </a:p>
          <a:p>
            <a:pPr lvl="1"/>
            <a:r>
              <a:rPr lang="en-US" sz="2400" dirty="0" smtClean="0"/>
              <a:t>Include drawings with a scale to show size.  (Use rulers as needed.)</a:t>
            </a:r>
          </a:p>
          <a:p>
            <a:pPr lvl="1"/>
            <a:r>
              <a:rPr lang="en-US" sz="2400" dirty="0" smtClean="0"/>
              <a:t>Color as appropriate.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7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91" y="191588"/>
            <a:ext cx="2926080" cy="57781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Liquid Stations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Table Member: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A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2 B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3 C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4 D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</a:br>
            <a:r>
              <a:rPr lang="en-US" sz="3100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take turns for E</a:t>
            </a:r>
            <a:endParaRPr lang="en-US" sz="31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14" y="16046"/>
            <a:ext cx="5384588" cy="6841954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8846244" y="418011"/>
            <a:ext cx="2675195" cy="1632857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TABLES 1 &amp; 2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8846244" y="4823177"/>
            <a:ext cx="2675195" cy="1632857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TABLES 5 &amp; 6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8827994" y="2620594"/>
            <a:ext cx="2675195" cy="1632857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TABLES 3 &amp; 4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23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TUESDAY, DECEMBER 3</a:t>
            </a:r>
            <a:r>
              <a:rPr lang="en-US" sz="4400" b="1" baseline="30000" dirty="0" smtClean="0"/>
              <a:t>RD</a:t>
            </a:r>
            <a:r>
              <a:rPr lang="en-US" sz="4400" b="1" dirty="0" smtClean="0"/>
              <a:t>, 2019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9592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Is It Living?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49" y="1930400"/>
            <a:ext cx="5382578" cy="37089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92246"/>
              </p:ext>
            </p:extLst>
          </p:nvPr>
        </p:nvGraphicFramePr>
        <p:xfrm>
          <a:off x="5942347" y="197153"/>
          <a:ext cx="4100088" cy="651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044">
                  <a:extLst>
                    <a:ext uri="{9D8B030D-6E8A-4147-A177-3AD203B41FA5}">
                      <a16:colId xmlns:a16="http://schemas.microsoft.com/office/drawing/2014/main" val="1443228896"/>
                    </a:ext>
                  </a:extLst>
                </a:gridCol>
                <a:gridCol w="2050044">
                  <a:extLst>
                    <a:ext uri="{9D8B030D-6E8A-4147-A177-3AD203B41FA5}">
                      <a16:colId xmlns:a16="http://schemas.microsoft.com/office/drawing/2014/main" val="2646994281"/>
                    </a:ext>
                  </a:extLst>
                </a:gridCol>
              </a:tblGrid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Tree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Egg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441138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Rock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Bacteria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001331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Fire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Cell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55023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Boy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Molecule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060137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Wind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Sun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323353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Rabbit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Mushroom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80661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Cloud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Potato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330984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Feather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Leaf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31135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Grass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Butterfly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11996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Seed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Pupae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720816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Fossil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Hibernating Bear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344080"/>
                  </a:ext>
                </a:extLst>
              </a:tr>
              <a:tr h="54286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mitochondria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River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922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0398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567</TotalTime>
  <Words>817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Is it Living?</vt:lpstr>
      <vt:lpstr>Learning Targets:</vt:lpstr>
      <vt:lpstr>MONDAY, DECEMBER 2ND, 2019</vt:lpstr>
      <vt:lpstr>Observe 5 Materials in Bags</vt:lpstr>
      <vt:lpstr>Investigation</vt:lpstr>
      <vt:lpstr>Evidence for Living or Nonliving</vt:lpstr>
      <vt:lpstr>Liquid Stations  Table Member: 1 A 2 B 3 C 4 D take turns for E</vt:lpstr>
      <vt:lpstr>TUESDAY, DECEMBER 3RD, 2019</vt:lpstr>
      <vt:lpstr>Is It Living?</vt:lpstr>
      <vt:lpstr>WEDNESDAY, DECEMBER 4TH, 2019</vt:lpstr>
      <vt:lpstr>C.O.L.T. Characteristics of Living Things</vt:lpstr>
      <vt:lpstr>THURSDAY, DECEMBER 5TH, 2019</vt:lpstr>
      <vt:lpstr>5 Vial Observation &amp;  Life in Different Environments:   Thursday—Day 4</vt:lpstr>
      <vt:lpstr>5 Vial Observation &amp;  Life in Different Environments:   Thursday—Day 4</vt:lpstr>
      <vt:lpstr>Dormancy</vt:lpstr>
      <vt:lpstr>FRIDAY, DECEMBER 6TH, 2019</vt:lpstr>
    </vt:vector>
  </TitlesOfParts>
  <Company>Boone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Living?</dc:title>
  <dc:creator>Hansel, Julia</dc:creator>
  <cp:lastModifiedBy>Hansel, Julia</cp:lastModifiedBy>
  <cp:revision>18</cp:revision>
  <cp:lastPrinted>2019-12-03T22:02:07Z</cp:lastPrinted>
  <dcterms:created xsi:type="dcterms:W3CDTF">2019-12-02T12:14:52Z</dcterms:created>
  <dcterms:modified xsi:type="dcterms:W3CDTF">2019-12-03T22:05:29Z</dcterms:modified>
</cp:coreProperties>
</file>