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16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3052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88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4089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539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9328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659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45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378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90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6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1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13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5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2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11/13/2019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6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Mystery Mixture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Reaction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62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718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Insert coefficients to balance the number of atoms on each side to meet the Law of Conservation of Mass.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1303"/>
            <a:ext cx="11990439" cy="94584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 +	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r>
              <a:rPr lang="en-US" sz="3200" b="1" dirty="0" smtClean="0"/>
              <a:t>  +   NaHCO</a:t>
            </a:r>
            <a:r>
              <a:rPr lang="en-US" sz="3200" b="1" baseline="-25000" dirty="0" smtClean="0"/>
              <a:t>3 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baseline="-25000" dirty="0" smtClean="0">
                <a:sym typeface="Wingdings" panose="05000000000000000000" pitchFamily="2" charset="2"/>
              </a:rPr>
              <a:t> 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 </a:t>
            </a:r>
            <a:r>
              <a:rPr lang="en-US" sz="4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4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	</a:t>
            </a:r>
            <a:r>
              <a:rPr lang="en-US" sz="3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Na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386348"/>
            <a:ext cx="14748" cy="5043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2713703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 = 11</a:t>
            </a:r>
            <a:endParaRPr lang="en-US" sz="3600" b="1" dirty="0"/>
          </a:p>
          <a:p>
            <a:endParaRPr lang="en-US" sz="3600" b="1" dirty="0" smtClean="0"/>
          </a:p>
          <a:p>
            <a:r>
              <a:rPr lang="en-US" sz="3600" b="1" dirty="0" smtClean="0"/>
              <a:t>O = 11</a:t>
            </a:r>
          </a:p>
          <a:p>
            <a:endParaRPr lang="en-US" sz="3600" b="1" dirty="0"/>
          </a:p>
          <a:p>
            <a:r>
              <a:rPr lang="en-US" sz="3600" b="1" dirty="0" smtClean="0"/>
              <a:t>C = 7</a:t>
            </a:r>
          </a:p>
          <a:p>
            <a:endParaRPr lang="en-US" sz="3600" b="1" dirty="0"/>
          </a:p>
          <a:p>
            <a:r>
              <a:rPr lang="en-US" sz="3600" b="1" dirty="0" smtClean="0"/>
              <a:t>Na = 1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9458" y="2713703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 =  7</a:t>
            </a:r>
          </a:p>
          <a:p>
            <a:endParaRPr lang="en-US" sz="3600" b="1" dirty="0"/>
          </a:p>
          <a:p>
            <a:r>
              <a:rPr lang="en-US" sz="3600" b="1" dirty="0" smtClean="0"/>
              <a:t>O = 10</a:t>
            </a:r>
          </a:p>
          <a:p>
            <a:endParaRPr lang="en-US" sz="3600" b="1" dirty="0"/>
          </a:p>
          <a:p>
            <a:r>
              <a:rPr lang="en-US" sz="3600" b="1" dirty="0" smtClean="0"/>
              <a:t>C = 7</a:t>
            </a:r>
          </a:p>
          <a:p>
            <a:endParaRPr lang="en-US" sz="3600" b="1" dirty="0"/>
          </a:p>
          <a:p>
            <a:r>
              <a:rPr lang="en-US" sz="3600" b="1" dirty="0" smtClean="0"/>
              <a:t>Na = 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0319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7181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The mystery mixture reaction balanced.  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1303"/>
            <a:ext cx="11990439" cy="94584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 +	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r>
              <a:rPr lang="en-US" sz="3200" b="1" dirty="0" smtClean="0"/>
              <a:t>  +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sz="3200" b="1" dirty="0" smtClean="0"/>
              <a:t> NaHCO</a:t>
            </a:r>
            <a:r>
              <a:rPr lang="en-US" sz="3200" b="1" baseline="-25000" dirty="0" smtClean="0"/>
              <a:t>3 </a:t>
            </a:r>
            <a:r>
              <a:rPr lang="en-US" sz="3200" b="1" dirty="0" smtClean="0">
                <a:sym typeface="Wingdings" panose="05000000000000000000" pitchFamily="2" charset="2"/>
              </a:rPr>
              <a:t>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3</a:t>
            </a:r>
            <a:r>
              <a:rPr lang="en-US" sz="3200" b="1" baseline="-25000" dirty="0" smtClean="0">
                <a:sym typeface="Wingdings" panose="05000000000000000000" pitchFamily="2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4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 </a:t>
            </a:r>
            <a:r>
              <a:rPr lang="en-US" sz="35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	</a:t>
            </a:r>
            <a:r>
              <a:rPr lang="en-US" sz="3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Na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386348"/>
            <a:ext cx="14748" cy="5043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2713703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 = 11 </a:t>
            </a:r>
            <a:r>
              <a:rPr lang="en-US" sz="3600" b="1" dirty="0" smtClean="0"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13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b="1" dirty="0" smtClean="0"/>
          </a:p>
          <a:p>
            <a:r>
              <a:rPr lang="en-US" sz="3600" b="1" dirty="0" smtClean="0"/>
              <a:t>O = 11 </a:t>
            </a:r>
            <a:r>
              <a:rPr lang="en-US" sz="3600" b="1" dirty="0" smtClean="0"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17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b="1" dirty="0"/>
          </a:p>
          <a:p>
            <a:r>
              <a:rPr lang="en-US" sz="3600" b="1" dirty="0" smtClean="0"/>
              <a:t>C = 7 </a:t>
            </a:r>
            <a:r>
              <a:rPr lang="en-US" sz="3600" b="1" dirty="0" smtClean="0"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9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b="1" dirty="0"/>
          </a:p>
          <a:p>
            <a:r>
              <a:rPr lang="en-US" sz="3600" b="1" dirty="0" smtClean="0"/>
              <a:t>Na = 1 </a:t>
            </a:r>
            <a:r>
              <a:rPr lang="en-US" sz="3600" b="1" dirty="0" smtClean="0"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3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9458" y="2713703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 =  7 </a:t>
            </a:r>
            <a:r>
              <a:rPr lang="en-US" sz="3600" b="1" dirty="0" smtClean="0">
                <a:sym typeface="Wingdings" panose="05000000000000000000" pitchFamily="2" charset="2"/>
              </a:rPr>
              <a:t> 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13</a:t>
            </a:r>
            <a:r>
              <a:rPr lang="en-US" sz="3600" b="1" dirty="0" smtClean="0">
                <a:sym typeface="Wingdings" panose="05000000000000000000" pitchFamily="2" charset="2"/>
              </a:rPr>
              <a:t> </a:t>
            </a:r>
            <a:endParaRPr lang="en-US" sz="3600" b="1" dirty="0" smtClean="0"/>
          </a:p>
          <a:p>
            <a:endParaRPr lang="en-US" sz="3600" b="1" dirty="0"/>
          </a:p>
          <a:p>
            <a:r>
              <a:rPr lang="en-US" sz="3600" b="1" dirty="0" smtClean="0"/>
              <a:t>O = 10 </a:t>
            </a:r>
            <a:r>
              <a:rPr lang="en-US" sz="3600" b="1" dirty="0" smtClean="0"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17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b="1" dirty="0"/>
          </a:p>
          <a:p>
            <a:r>
              <a:rPr lang="en-US" sz="3600" b="1" dirty="0" smtClean="0"/>
              <a:t>C = 7 </a:t>
            </a:r>
            <a:r>
              <a:rPr lang="en-US" sz="3600" b="1" dirty="0" smtClean="0">
                <a:sym typeface="Wingdings" panose="05000000000000000000" pitchFamily="2" charset="2"/>
              </a:rPr>
              <a:t>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9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3600" b="1" dirty="0"/>
          </a:p>
          <a:p>
            <a:r>
              <a:rPr lang="en-US" sz="3600" b="1" dirty="0" smtClean="0"/>
              <a:t>Na = 3 </a:t>
            </a:r>
            <a:r>
              <a:rPr lang="en-US" sz="3600" b="1" dirty="0" smtClean="0">
                <a:sym typeface="Wingdings" panose="05000000000000000000" pitchFamily="2" charset="2"/>
              </a:rPr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36287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266" y="335280"/>
            <a:ext cx="8596668" cy="1320800"/>
          </a:xfrm>
        </p:spPr>
        <p:txBody>
          <a:bodyPr/>
          <a:lstStyle/>
          <a:p>
            <a:r>
              <a:rPr lang="en-US" dirty="0" smtClean="0"/>
              <a:t>Model of Chemical Reaction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25940" r="2356" b="28730"/>
          <a:stretch/>
        </p:blipFill>
        <p:spPr>
          <a:xfrm rot="10800000">
            <a:off x="718455" y="1998617"/>
            <a:ext cx="10460130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6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were the reactants in the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Mixture reaction?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28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were the reactants in the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Mixture reaction?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236472" cy="3880773"/>
          </a:xfrm>
        </p:spPr>
        <p:txBody>
          <a:bodyPr>
            <a:normAutofit/>
          </a:bodyPr>
          <a:lstStyle/>
          <a:p>
            <a:r>
              <a:rPr lang="en-US" sz="3200" b="1" dirty="0"/>
              <a:t>w</a:t>
            </a:r>
            <a:r>
              <a:rPr lang="en-US" sz="3200" b="1" dirty="0" smtClean="0"/>
              <a:t>ater 	+ 	citric acid 	+ 	sodium bicarbonate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49035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were the reactants in the 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Mixture reaction?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236472" cy="3880773"/>
          </a:xfrm>
        </p:spPr>
        <p:txBody>
          <a:bodyPr>
            <a:normAutofit/>
          </a:bodyPr>
          <a:lstStyle/>
          <a:p>
            <a:r>
              <a:rPr lang="en-US" sz="3200" b="1" dirty="0"/>
              <a:t>w</a:t>
            </a:r>
            <a:r>
              <a:rPr lang="en-US" sz="3200" b="1" dirty="0" smtClean="0"/>
              <a:t>ater 	+ 	citric acid 	+ 	sodium bicarbonate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 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	+	  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		</a:t>
            </a:r>
            <a:r>
              <a:rPr lang="en-US" sz="3200" b="1" dirty="0" smtClean="0"/>
              <a:t>+        NaHCO</a:t>
            </a:r>
            <a:r>
              <a:rPr lang="en-US" sz="3200" b="1" baseline="-25000" dirty="0" smtClean="0"/>
              <a:t>3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61879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718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were the products made during the Mystery Mixture reaction?  Use your tiles to determine the products.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12" y="2977227"/>
            <a:ext cx="11062382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ater 	+ 	citric acid 	+ 	sodium bicarbonate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?     </a:t>
            </a:r>
            <a:r>
              <a:rPr lang="en-US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?    </a:t>
            </a:r>
            <a:r>
              <a:rPr lang="en-US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?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3200" b="1" dirty="0" smtClean="0"/>
          </a:p>
          <a:p>
            <a:r>
              <a:rPr lang="en-US" sz="3200" b="1" dirty="0" smtClean="0"/>
              <a:t>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 +	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r>
              <a:rPr lang="en-US" sz="3200" b="1" dirty="0" smtClean="0"/>
              <a:t>  +   NaHCO</a:t>
            </a:r>
            <a:r>
              <a:rPr lang="en-US" sz="3200" b="1" baseline="-25000" dirty="0" smtClean="0"/>
              <a:t>3 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baseline="-25000" dirty="0" smtClean="0">
                <a:sym typeface="Wingdings" panose="05000000000000000000" pitchFamily="2" charset="2"/>
              </a:rPr>
              <a:t> 	 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?	 </a:t>
            </a:r>
            <a:r>
              <a:rPr lang="en-US" sz="4800" b="1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?	</a:t>
            </a:r>
            <a:r>
              <a:rPr lang="en-US" sz="4800" b="1" baseline="-25000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?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31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718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were the products made during the Mystery Mixture reaction?  Use your tiles to determine the products.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612" y="2977227"/>
            <a:ext cx="11062382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ater 	+ 	citric acid 	+ 	sodium bicarbonate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gas     </a:t>
            </a:r>
            <a:r>
              <a:rPr lang="en-US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water   </a:t>
            </a:r>
            <a:r>
              <a:rPr lang="en-US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?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3200" b="1" dirty="0" smtClean="0"/>
          </a:p>
          <a:p>
            <a:r>
              <a:rPr lang="en-US" sz="3200" b="1" dirty="0" smtClean="0"/>
              <a:t>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 +	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r>
              <a:rPr lang="en-US" sz="3200" b="1" dirty="0" smtClean="0"/>
              <a:t>  +   NaHCO</a:t>
            </a:r>
            <a:r>
              <a:rPr lang="en-US" sz="3200" b="1" baseline="-25000" dirty="0" smtClean="0"/>
              <a:t>3 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baseline="-25000" dirty="0" smtClean="0">
                <a:sym typeface="Wingdings" panose="05000000000000000000" pitchFamily="2" charset="2"/>
              </a:rPr>
              <a:t> 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 </a:t>
            </a:r>
            <a:r>
              <a:rPr lang="en-US" sz="4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4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	 </a:t>
            </a:r>
            <a:r>
              <a:rPr lang="en-US" sz="4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4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71813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What were the products made during the Mystery Mixture reaction?  Use your tiles to determine the products.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7227"/>
            <a:ext cx="11990439" cy="3880773"/>
          </a:xfrm>
        </p:spPr>
        <p:txBody>
          <a:bodyPr>
            <a:normAutofit/>
          </a:bodyPr>
          <a:lstStyle/>
          <a:p>
            <a:r>
              <a:rPr lang="en-US" sz="2400" b="1" dirty="0"/>
              <a:t>w</a:t>
            </a:r>
            <a:r>
              <a:rPr lang="en-US" sz="2400" b="1" dirty="0" smtClean="0"/>
              <a:t>ater 	+ 	citric acid 	+ 	sodium bicarbonate </a:t>
            </a:r>
            <a:r>
              <a:rPr lang="en-US" sz="2400" b="1" dirty="0" smtClean="0">
                <a:sym typeface="Wingdings" panose="05000000000000000000" pitchFamily="2" charset="2"/>
              </a:rPr>
              <a:t> 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gas </a:t>
            </a:r>
            <a:r>
              <a:rPr lang="en-US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water  </a:t>
            </a:r>
            <a:r>
              <a:rPr lang="en-US" sz="24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 sodium citrate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3200" b="1" dirty="0" smtClean="0"/>
          </a:p>
          <a:p>
            <a:r>
              <a:rPr lang="en-US" sz="3200" b="1" dirty="0" smtClean="0"/>
              <a:t> 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 +	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r>
              <a:rPr lang="en-US" sz="3200" b="1" dirty="0" smtClean="0"/>
              <a:t>  +   NaHCO</a:t>
            </a:r>
            <a:r>
              <a:rPr lang="en-US" sz="3200" b="1" baseline="-25000" dirty="0" smtClean="0"/>
              <a:t>3 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baseline="-25000" dirty="0" smtClean="0">
                <a:sym typeface="Wingdings" panose="05000000000000000000" pitchFamily="2" charset="2"/>
              </a:rPr>
              <a:t> 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 </a:t>
            </a:r>
            <a:r>
              <a:rPr lang="en-US" sz="4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4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	</a:t>
            </a:r>
            <a:r>
              <a:rPr lang="en-US" sz="3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Na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7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7181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Balance the equation.  First write the equation.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7860"/>
            <a:ext cx="11990439" cy="388077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 +	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r>
              <a:rPr lang="en-US" sz="3200" b="1" dirty="0" smtClean="0"/>
              <a:t>  +   NaHCO</a:t>
            </a:r>
            <a:r>
              <a:rPr lang="en-US" sz="3200" b="1" baseline="-25000" dirty="0" smtClean="0"/>
              <a:t>3 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baseline="-25000" dirty="0" smtClean="0">
                <a:sym typeface="Wingdings" panose="05000000000000000000" pitchFamily="2" charset="2"/>
              </a:rPr>
              <a:t> 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 </a:t>
            </a:r>
            <a:r>
              <a:rPr lang="en-US" sz="4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4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	</a:t>
            </a:r>
            <a:r>
              <a:rPr lang="en-US" sz="3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Na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27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42451"/>
            <a:ext cx="10058400" cy="17181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Secondly, separate the reactants from the products and write the elements on each side.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7860"/>
            <a:ext cx="11990439" cy="94584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O	 +	 C</a:t>
            </a:r>
            <a:r>
              <a:rPr lang="en-US" sz="3200" b="1" baseline="-25000" dirty="0" smtClean="0"/>
              <a:t>6</a:t>
            </a:r>
            <a:r>
              <a:rPr lang="en-US" sz="3200" b="1" dirty="0" smtClean="0"/>
              <a:t>H</a:t>
            </a:r>
            <a:r>
              <a:rPr lang="en-US" sz="3200" b="1" baseline="-25000" dirty="0" smtClean="0"/>
              <a:t>8</a:t>
            </a:r>
            <a:r>
              <a:rPr lang="en-US" sz="3200" b="1" dirty="0" smtClean="0"/>
              <a:t>O</a:t>
            </a:r>
            <a:r>
              <a:rPr lang="en-US" sz="3200" b="1" baseline="-25000" dirty="0" smtClean="0"/>
              <a:t>7</a:t>
            </a:r>
            <a:r>
              <a:rPr lang="en-US" sz="3200" b="1" dirty="0" smtClean="0"/>
              <a:t>  +   NaHCO</a:t>
            </a:r>
            <a:r>
              <a:rPr lang="en-US" sz="3200" b="1" baseline="-25000" dirty="0" smtClean="0"/>
              <a:t>3 </a:t>
            </a:r>
            <a:r>
              <a:rPr lang="en-US" sz="3200" b="1" dirty="0" smtClean="0">
                <a:sym typeface="Wingdings" panose="05000000000000000000" pitchFamily="2" charset="2"/>
              </a:rPr>
              <a:t></a:t>
            </a:r>
            <a:r>
              <a:rPr lang="en-US" sz="3200" b="1" baseline="-25000" dirty="0" smtClean="0">
                <a:sym typeface="Wingdings" panose="05000000000000000000" pitchFamily="2" charset="2"/>
              </a:rPr>
              <a:t> 	</a:t>
            </a:r>
            <a:r>
              <a:rPr lang="en-US" sz="3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</a:t>
            </a:r>
            <a:r>
              <a:rPr lang="en-US" sz="32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48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	 </a:t>
            </a:r>
            <a:r>
              <a:rPr lang="en-US" sz="48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4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	</a:t>
            </a:r>
            <a:r>
              <a:rPr lang="en-US" sz="3600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	Na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6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5</a:t>
            </a:r>
            <a:r>
              <a:rPr lang="en-US" sz="36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O</a:t>
            </a:r>
            <a:r>
              <a:rPr lang="en-US" sz="3600" b="1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7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943600" y="1386348"/>
            <a:ext cx="14748" cy="50439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14400" y="2713703"/>
            <a:ext cx="411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 =</a:t>
            </a:r>
          </a:p>
          <a:p>
            <a:endParaRPr lang="en-US" sz="3600" b="1" dirty="0"/>
          </a:p>
          <a:p>
            <a:r>
              <a:rPr lang="en-US" sz="3600" b="1" dirty="0" smtClean="0"/>
              <a:t>O = </a:t>
            </a:r>
          </a:p>
          <a:p>
            <a:endParaRPr lang="en-US" sz="3600" b="1" dirty="0"/>
          </a:p>
          <a:p>
            <a:r>
              <a:rPr lang="en-US" sz="3600" b="1" dirty="0" smtClean="0"/>
              <a:t>C = </a:t>
            </a:r>
          </a:p>
          <a:p>
            <a:endParaRPr lang="en-US" sz="3600" b="1" dirty="0"/>
          </a:p>
          <a:p>
            <a:r>
              <a:rPr lang="en-US" sz="3600" b="1" dirty="0" smtClean="0"/>
              <a:t>Na = </a:t>
            </a:r>
            <a:endParaRPr lang="en-US" sz="36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014" y="2574836"/>
            <a:ext cx="4298053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923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211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Wingdings</vt:lpstr>
      <vt:lpstr>Wingdings 3</vt:lpstr>
      <vt:lpstr>Facet</vt:lpstr>
      <vt:lpstr>Mystery Mixture Reaction</vt:lpstr>
      <vt:lpstr>What were the reactants in the   Mixture reaction?</vt:lpstr>
      <vt:lpstr>What were the reactants in the   Mixture reaction?</vt:lpstr>
      <vt:lpstr>What were the reactants in the   Mixture reaction?</vt:lpstr>
      <vt:lpstr>What were the products made during the Mystery Mixture reaction?  Use your tiles to determine the products.</vt:lpstr>
      <vt:lpstr>What were the products made during the Mystery Mixture reaction?  Use your tiles to determine the products.</vt:lpstr>
      <vt:lpstr>What were the products made during the Mystery Mixture reaction?  Use your tiles to determine the products.</vt:lpstr>
      <vt:lpstr>Balance the equation.  First write the equation.</vt:lpstr>
      <vt:lpstr>Secondly, separate the reactants from the products and write the elements on each side.</vt:lpstr>
      <vt:lpstr>Insert coefficients to balance the number of atoms on each side to meet the Law of Conservation of Mass.  </vt:lpstr>
      <vt:lpstr>The mystery mixture reaction balanced.  </vt:lpstr>
      <vt:lpstr>Model of Chemical Reaction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Mixture Reaction</dc:title>
  <dc:creator>Hansel, Julia</dc:creator>
  <cp:lastModifiedBy>Hansel, Julia</cp:lastModifiedBy>
  <cp:revision>6</cp:revision>
  <dcterms:created xsi:type="dcterms:W3CDTF">2019-11-13T11:46:23Z</dcterms:created>
  <dcterms:modified xsi:type="dcterms:W3CDTF">2019-11-13T20:05:35Z</dcterms:modified>
</cp:coreProperties>
</file>