
<file path=[Content_Types].xml><?xml version="1.0" encoding="utf-8"?>
<Types xmlns="http://schemas.openxmlformats.org/package/2006/content-types"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72" r:id="rId4"/>
    <p:sldId id="273" r:id="rId5"/>
    <p:sldId id="258" r:id="rId6"/>
    <p:sldId id="260" r:id="rId7"/>
    <p:sldId id="268" r:id="rId8"/>
    <p:sldId id="269" r:id="rId9"/>
    <p:sldId id="274" r:id="rId10"/>
    <p:sldId id="276" r:id="rId11"/>
    <p:sldId id="277" r:id="rId12"/>
    <p:sldId id="278" r:id="rId13"/>
    <p:sldId id="259" r:id="rId14"/>
    <p:sldId id="271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4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22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67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2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A27929-CDD3-49C2-8C94-7D62887710A4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0D93237-6C52-4E7F-AA00-BAC5DF58D2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44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x5torjiYc" TargetMode="External"/><Relationship Id="rId2" Type="http://schemas.openxmlformats.org/officeDocument/2006/relationships/hyperlink" Target="https://www.youtube.com/watch?v=HLYPm2idS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P21hIVJhW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plants/flowers.ht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C0F9-05C9-4C32-A2D4-53F932467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0838" y="943217"/>
            <a:ext cx="4719484" cy="278320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Week of </a:t>
            </a:r>
            <a:br>
              <a:rPr lang="en-US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December 16</a:t>
            </a:r>
            <a:r>
              <a:rPr lang="en-US" b="1" baseline="30000" dirty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,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A58BB-E618-460D-BE49-66BFED827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896" y="3726426"/>
            <a:ext cx="2209367" cy="161507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Plant Reproduction</a:t>
            </a:r>
          </a:p>
        </p:txBody>
      </p:sp>
    </p:spTree>
    <p:extLst>
      <p:ext uri="{BB962C8B-B14F-4D97-AF65-F5344CB8AC3E}">
        <p14:creationId xmlns:p14="http://schemas.microsoft.com/office/powerpoint/2010/main" val="32197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857" y="215648"/>
            <a:ext cx="8897565" cy="1560716"/>
          </a:xfrm>
        </p:spPr>
        <p:txBody>
          <a:bodyPr/>
          <a:lstStyle/>
          <a:p>
            <a:r>
              <a:rPr lang="en-US" b="1" dirty="0" smtClean="0"/>
              <a:t>Stamen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34300" y="2337927"/>
            <a:ext cx="4160520" cy="3657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Stamen:  male part of the plant involved in reproduction</a:t>
            </a:r>
          </a:p>
          <a:p>
            <a:r>
              <a:rPr lang="en-US" sz="2400" dirty="0" smtClean="0"/>
              <a:t>Filament:  tall stalk that supports the anther</a:t>
            </a:r>
          </a:p>
          <a:p>
            <a:r>
              <a:rPr lang="en-US" sz="2400" dirty="0" smtClean="0"/>
              <a:t>Anther:  tip that produces and releases pollen (plant sperm)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57" y="1487269"/>
            <a:ext cx="5570704" cy="50698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355361" y="2782389"/>
            <a:ext cx="3946776" cy="1285511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259874" y="3317966"/>
            <a:ext cx="1254035" cy="168510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Pistil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40880" y="2438399"/>
            <a:ext cx="4663391" cy="3657601"/>
          </a:xfrm>
        </p:spPr>
        <p:txBody>
          <a:bodyPr/>
          <a:lstStyle/>
          <a:p>
            <a:r>
              <a:rPr lang="en-US" dirty="0" smtClean="0"/>
              <a:t>Pistil:  female part of the plant</a:t>
            </a:r>
          </a:p>
          <a:p>
            <a:r>
              <a:rPr lang="en-US" dirty="0" smtClean="0"/>
              <a:t>Stigma:  top part; sticky so pollen can “stick” to it</a:t>
            </a:r>
          </a:p>
          <a:p>
            <a:r>
              <a:rPr lang="en-US" dirty="0" smtClean="0"/>
              <a:t>Style:  long slender part connecting stigma to ovary</a:t>
            </a:r>
          </a:p>
          <a:p>
            <a:r>
              <a:rPr lang="en-US" dirty="0" smtClean="0"/>
              <a:t>Ovary:  contains ovules (a.k.a. </a:t>
            </a:r>
            <a:r>
              <a:rPr lang="en-US" dirty="0" err="1" smtClean="0"/>
              <a:t>aggs</a:t>
            </a:r>
            <a:r>
              <a:rPr lang="en-US" dirty="0" smtClean="0"/>
              <a:t>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01" y="1645736"/>
            <a:ext cx="5509708" cy="4573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790579">
            <a:off x="2240076" y="3011183"/>
            <a:ext cx="2536753" cy="88067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36423" y="2847703"/>
            <a:ext cx="3004457" cy="679268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10A-502F-427E-9098-E4CABF01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74" y="597841"/>
            <a:ext cx="8897565" cy="1560716"/>
          </a:xfrm>
        </p:spPr>
        <p:txBody>
          <a:bodyPr/>
          <a:lstStyle/>
          <a:p>
            <a:r>
              <a:rPr lang="en-US" b="1" dirty="0" smtClean="0"/>
              <a:t>Tuesday, </a:t>
            </a:r>
            <a:r>
              <a:rPr lang="en-US" b="1" dirty="0"/>
              <a:t>December </a:t>
            </a:r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1DD0-6CA0-4469-954C-214E13C01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58557"/>
            <a:ext cx="11029410" cy="45874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Copy homework into your planner: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Study C.O.L.T.s &amp; Plants Structures and Functions for Summative Exam on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Wednesday.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Show parent/guardian letter about book. 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Place all belongings on the floor except for </a:t>
            </a:r>
            <a:r>
              <a:rPr lang="en-US" sz="2600" b="1" dirty="0" err="1" smtClean="0"/>
              <a:t>chromebook</a:t>
            </a:r>
            <a:r>
              <a:rPr lang="en-US" sz="2600" b="1" dirty="0" smtClean="0"/>
              <a:t>, packet </a:t>
            </a:r>
            <a:r>
              <a:rPr lang="en-US" sz="2600" b="1" dirty="0"/>
              <a:t>and </a:t>
            </a:r>
            <a:r>
              <a:rPr lang="en-US" sz="2600" b="1" dirty="0" smtClean="0"/>
              <a:t>pencil and science notebook.  Take notes on the three short videos linked in the next slide.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Answer the RESPONSE SHEET—PLANT REPRODUCTION that follows in your science notebook.  You may use any of your notes for assistance.</a:t>
            </a:r>
          </a:p>
          <a:p>
            <a:pPr marL="457200" indent="-457200">
              <a:buFont typeface="+mj-lt"/>
              <a:buAutoNum type="arabicPeriod"/>
            </a:pP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B9C003-6143-4A76-96AB-67A97BAB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143" y="325749"/>
            <a:ext cx="8897565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Pollination vs. </a:t>
            </a:r>
            <a:r>
              <a:rPr lang="en-US" b="1" dirty="0" smtClean="0"/>
              <a:t>Fertilization</a:t>
            </a:r>
            <a:br>
              <a:rPr lang="en-US" b="1" dirty="0" smtClean="0"/>
            </a:br>
            <a:r>
              <a:rPr lang="en-US" b="1" dirty="0" smtClean="0"/>
              <a:t>Videos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354AD-FBB8-4C37-8D3A-B88415C43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69" y="1759132"/>
            <a:ext cx="9509711" cy="3651504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View </a:t>
            </a:r>
            <a:r>
              <a:rPr lang="en-US" sz="2800" dirty="0"/>
              <a:t>the following videos and take notes as you </a:t>
            </a:r>
            <a:r>
              <a:rPr lang="en-US" sz="2800" dirty="0" smtClean="0"/>
              <a:t>watch</a:t>
            </a:r>
            <a:r>
              <a:rPr lang="en-US" sz="2800" dirty="0"/>
              <a:t> </a:t>
            </a:r>
            <a:r>
              <a:rPr lang="en-US" sz="2800" dirty="0" smtClean="0"/>
              <a:t>each.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://www.youtube.com/watch?v=HLYPm2idSTE</a:t>
            </a:r>
            <a:endParaRPr lang="en-US" sz="2800" dirty="0">
              <a:hlinkClick r:id="rId3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800" dirty="0">
                <a:hlinkClick r:id="rId3"/>
              </a:rPr>
              <a:t>https://www.youtube.com/watch?v=mix5torjiYc</a:t>
            </a:r>
            <a:endParaRPr lang="en-US" sz="2800" dirty="0"/>
          </a:p>
          <a:p>
            <a:pPr marL="457200" indent="-457200">
              <a:buFont typeface="+mj-lt"/>
              <a:buAutoNum type="alphaLcPeriod"/>
            </a:pPr>
            <a:r>
              <a:rPr lang="en-US" sz="2800" dirty="0">
                <a:hlinkClick r:id="rId4"/>
              </a:rPr>
              <a:t>https://www.youtube.com/watch?v=HP21hIVJhWI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2DB8-D790-41B3-9D77-A110665E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867" y="312426"/>
            <a:ext cx="9065341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Answer the following prompt in your science notebook. 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Use </a:t>
            </a:r>
            <a:r>
              <a:rPr lang="en-US" sz="3100" b="1" u="sng" dirty="0"/>
              <a:t>any</a:t>
            </a:r>
            <a:r>
              <a:rPr lang="en-US" sz="3100" dirty="0"/>
              <a:t> resources available to you.  </a:t>
            </a: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4736F0-7CA7-4E8C-89B2-8F6E09CFB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2" y="2315495"/>
            <a:ext cx="9637120" cy="34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3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Answer to Response Sheet --Plant Reproduction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10789" y="2379175"/>
            <a:ext cx="101890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Pollen grains contain the male sex cell, the sperm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After </a:t>
            </a:r>
            <a:r>
              <a:rPr lang="en-US" sz="2800" dirty="0"/>
              <a:t>it lands on the </a:t>
            </a:r>
            <a:r>
              <a:rPr lang="en-US" sz="2800" dirty="0" smtClean="0"/>
              <a:t>stigma, the </a:t>
            </a:r>
            <a:r>
              <a:rPr lang="en-US" sz="2800" dirty="0"/>
              <a:t>pollen grain grows a tube down into the ovule, located in the pistil.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sperm travels </a:t>
            </a:r>
            <a:r>
              <a:rPr lang="en-US" sz="2800" dirty="0"/>
              <a:t>down the tube into the ovule where it joins with the egg.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When </a:t>
            </a:r>
            <a:r>
              <a:rPr lang="en-US" sz="2800" dirty="0"/>
              <a:t>the </a:t>
            </a:r>
            <a:r>
              <a:rPr lang="en-US" sz="2800" dirty="0" smtClean="0"/>
              <a:t>sperm fuses </a:t>
            </a:r>
            <a:r>
              <a:rPr lang="en-US" sz="2800" dirty="0"/>
              <a:t>with the egg, the egg is fertilized.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fertilized egg develops into </a:t>
            </a:r>
            <a:r>
              <a:rPr lang="en-US" sz="2800" dirty="0" smtClean="0"/>
              <a:t>an embryo</a:t>
            </a:r>
            <a:r>
              <a:rPr lang="en-US" sz="2800" dirty="0"/>
              <a:t>, which is closed in the seed coat with the cotyledons.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embryo, cotyledon</a:t>
            </a:r>
            <a:r>
              <a:rPr lang="en-US" sz="2800" dirty="0"/>
              <a:t>, and seed coat make the seed.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seed is the living baby plant in </a:t>
            </a:r>
            <a:r>
              <a:rPr lang="en-US" sz="2800" dirty="0" smtClean="0"/>
              <a:t>a dormant </a:t>
            </a:r>
            <a:r>
              <a:rPr lang="en-US" sz="2800" dirty="0"/>
              <a:t>state.</a:t>
            </a:r>
          </a:p>
        </p:txBody>
      </p:sp>
    </p:spTree>
    <p:extLst>
      <p:ext uri="{BB962C8B-B14F-4D97-AF65-F5344CB8AC3E}">
        <p14:creationId xmlns:p14="http://schemas.microsoft.com/office/powerpoint/2010/main" val="1280714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10A-502F-427E-9098-E4CABF01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74" y="597841"/>
            <a:ext cx="8897565" cy="1560716"/>
          </a:xfrm>
        </p:spPr>
        <p:txBody>
          <a:bodyPr/>
          <a:lstStyle/>
          <a:p>
            <a:r>
              <a:rPr lang="en-US" b="1" dirty="0" smtClean="0"/>
              <a:t>Wednesday, </a:t>
            </a:r>
            <a:r>
              <a:rPr lang="en-US" b="1" dirty="0"/>
              <a:t>December </a:t>
            </a:r>
            <a:r>
              <a:rPr lang="en-US" b="1" dirty="0" smtClean="0"/>
              <a:t>18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1DD0-6CA0-4469-954C-214E13C01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58557"/>
            <a:ext cx="11029410" cy="45874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Copy homework into your planner: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Think about who in your community needs help and what you could do to help them.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Place all belongings on the floor except for </a:t>
            </a:r>
            <a:r>
              <a:rPr lang="en-US" sz="2600" b="1" dirty="0" smtClean="0"/>
              <a:t>pencil </a:t>
            </a:r>
            <a:r>
              <a:rPr lang="en-US" sz="2600" b="1" dirty="0" smtClean="0"/>
              <a:t>and science notebook. 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Discuss </a:t>
            </a:r>
            <a:r>
              <a:rPr lang="en-US" sz="2600" b="1" dirty="0" smtClean="0"/>
              <a:t>the RESPONSE SHEET—PLANT </a:t>
            </a:r>
            <a:r>
              <a:rPr lang="en-US" sz="2600" b="1" dirty="0" smtClean="0"/>
              <a:t>REPRODUCTION.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Answer Questions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Summative Assessment—TAKE YOUR TIME!  READ AND REREAD.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endParaRPr lang="en-US" sz="2600" b="1" dirty="0" smtClean="0"/>
          </a:p>
          <a:p>
            <a:pPr marL="0" indent="0">
              <a:buNone/>
            </a:pPr>
            <a:endParaRPr lang="en-US" sz="2600" b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110A-502F-427E-9098-E4CABF01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474" y="597841"/>
            <a:ext cx="8897565" cy="1560716"/>
          </a:xfrm>
        </p:spPr>
        <p:txBody>
          <a:bodyPr/>
          <a:lstStyle/>
          <a:p>
            <a:r>
              <a:rPr lang="en-US" b="1" dirty="0"/>
              <a:t>Monday, December 16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1DD0-6CA0-4469-954C-214E13C01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158557"/>
            <a:ext cx="11029410" cy="458747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Copy homework into your planner: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Study C.O.L.T.s &amp; Plants Structures and Functions for Summative Exam on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Wednesday.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Show parent/guardian letter about book. 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Place all belongings on the floor except for packet and pencil and colored pencils.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Open to pg. 41—Parts of  Flower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 Study Jams: Parts of a Flower</a:t>
            </a:r>
          </a:p>
          <a:p>
            <a:pPr marL="777240" lvl="1" indent="-457200">
              <a:buFont typeface="+mj-lt"/>
              <a:buAutoNum type="alphaLcPeriod"/>
            </a:pPr>
            <a:r>
              <a:rPr lang="en-US" sz="2200" b="1" dirty="0"/>
              <a:t> </a:t>
            </a:r>
            <a:r>
              <a:rPr lang="en-US" sz="2200" b="1" dirty="0">
                <a:hlinkClick r:id="rId2"/>
              </a:rPr>
              <a:t>http://studyjams.scholastic.com/studyjams/jams/science/plants/flowers.htm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Flower Dissection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Rye Seed Germination and</a:t>
            </a:r>
            <a:br>
              <a:rPr lang="en-US" b="1" dirty="0" smtClean="0"/>
            </a:br>
            <a:r>
              <a:rPr lang="en-US" b="1" dirty="0" smtClean="0"/>
              <a:t>Geotropism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7" y="2438399"/>
            <a:ext cx="4876802" cy="3657601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7543751" y="2220687"/>
            <a:ext cx="4160520" cy="3875314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blue arrows show the direction of root growth the week of December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On December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 rotated the bag containing the seeds at a 90 degree angle to the right.</a:t>
            </a: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What is now happening to the root growth? 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8" y="568344"/>
            <a:ext cx="2442754" cy="2449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Exit Slip:  Example of reading each answer choice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" r="10127"/>
          <a:stretch/>
        </p:blipFill>
        <p:spPr>
          <a:xfrm>
            <a:off x="3317964" y="159983"/>
            <a:ext cx="7172004" cy="65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524B941-B4CF-4A23-A6A5-9130BE8C8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BDFB963-93D8-4E0A-BE4F-E22C882EC9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273FCD6-B5A2-41B4-AE7D-30025C8398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F8B7877-F1F5-4922-8783-EBAFE9ADF6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789C4-4757-4EB3-9B8B-258517AF2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7" name="Freeform 206">
              <a:extLst>
                <a:ext uri="{FF2B5EF4-FFF2-40B4-BE49-F238E27FC236}">
                  <a16:creationId xmlns:a16="http://schemas.microsoft.com/office/drawing/2014/main" id="{EDFC994B-609D-4AB4-BA53-227D57489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" name="Freeform 211">
              <a:extLst>
                <a:ext uri="{FF2B5EF4-FFF2-40B4-BE49-F238E27FC236}">
                  <a16:creationId xmlns:a16="http://schemas.microsoft.com/office/drawing/2014/main" id="{C583E44C-AB31-45CA-8201-041945AA04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25F1C0-17F2-4A99-9164-BDB835C266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3F2DC5E-02B9-4419-8BCE-E53B11ED0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4105A1-6511-40C2-825E-0C8C65A06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CD12F8-8480-4143-9CA3-2FC1810FFE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>
                <a:alpha val="60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09B6B22C-D862-4F04-9605-7C90405B6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>
                <a:alpha val="60000"/>
              </a:schemeClr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4121850F-55FD-40D3-BC6D-13EDE35F32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</p:grp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1CA269D9-F567-48FB-87B3-248F07EB1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ap, drawing&#10;&#10;Description automatically generated">
            <a:extLst>
              <a:ext uri="{FF2B5EF4-FFF2-40B4-BE49-F238E27FC236}">
                <a16:creationId xmlns:a16="http://schemas.microsoft.com/office/drawing/2014/main" id="{F67DC301-5AC6-43CF-A3EF-1BA7ED511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r="14015" b="-2"/>
          <a:stretch/>
        </p:blipFill>
        <p:spPr>
          <a:xfrm>
            <a:off x="5337548" y="670965"/>
            <a:ext cx="6189620" cy="5516602"/>
          </a:xfrm>
          <a:prstGeom prst="rect">
            <a:avLst/>
          </a:prstGeom>
        </p:spPr>
      </p:pic>
      <p:sp>
        <p:nvSpPr>
          <p:cNvPr id="30" name="Freeform 18">
            <a:extLst>
              <a:ext uri="{FF2B5EF4-FFF2-40B4-BE49-F238E27FC236}">
                <a16:creationId xmlns:a16="http://schemas.microsoft.com/office/drawing/2014/main" id="{4ABF56C1-919D-4B2B-AD18-A3B3897D7D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2244DFF3-FC1D-4EBD-AEBD-1C5D3239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77BCE6-B025-4B55-B5BF-A767AF2B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b="1">
                <a:solidFill>
                  <a:schemeClr val="bg2"/>
                </a:solidFill>
              </a:rPr>
              <a:t>Parts of a Flower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C0199D-F2D3-4E40-999E-D0DB4ACA5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1736B5-79A1-483A-807C-5B895C780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3023D89E-4A18-481D-AFC6-8A3CFFF5F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BD75724-4DD2-480A-8726-FB621A69A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0CEC5A1-F04B-41E4-8C6F-F67F8D311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BEA560-2847-4370-BC15-A325A89AC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029FFBCF-53E9-44C1-B368-91501730D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1378E932-CA08-4345-83F9-239A18D8A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94718-68B2-43EC-BD3C-887B772EEA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 Same Side Corner Rectangle 26">
            <a:extLst>
              <a:ext uri="{FF2B5EF4-FFF2-40B4-BE49-F238E27FC236}">
                <a16:creationId xmlns:a16="http://schemas.microsoft.com/office/drawing/2014/main" id="{72D643E5-82F7-4D0F-AE6E-9F3D78807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A0E7872E-86B7-4DE9-9203-0E35EFA2B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155C0-13C3-4268-BFF3-4CA75767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9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b="1" dirty="0">
                <a:solidFill>
                  <a:schemeClr val="bg2"/>
                </a:solidFill>
              </a:rPr>
              <a:t>Pollination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F4F969-2128-4C49-8DC9-12091F9F9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28">
            <a:extLst>
              <a:ext uri="{FF2B5EF4-FFF2-40B4-BE49-F238E27FC236}">
                <a16:creationId xmlns:a16="http://schemas.microsoft.com/office/drawing/2014/main" id="{31A5D261-FD30-4BA9-B896-E4818981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:a16="http://schemas.microsoft.com/office/drawing/2014/main" id="{68821755-9B96-4970-A24D-8023418F7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6" y="641260"/>
            <a:ext cx="2820320" cy="54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8">
            <a:extLst>
              <a:ext uri="{FF2B5EF4-FFF2-40B4-BE49-F238E27FC236}">
                <a16:creationId xmlns:a16="http://schemas.microsoft.com/office/drawing/2014/main" id="{9E1736B5-79A1-483A-807C-5B895C780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3023D89E-4A18-481D-AFC6-8A3CFFF5F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BD75724-4DD2-480A-8726-FB621A69A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0CEC5A1-F04B-41E4-8C6F-F67F8D311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09BEA560-2847-4370-BC15-A325A89AC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029FFBCF-53E9-44C1-B368-91501730D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1378E932-CA08-4345-83F9-239A18D8A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94718-68B2-43EC-BD3C-887B772EEA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 Same Side Corner Rectangle 26">
            <a:extLst>
              <a:ext uri="{FF2B5EF4-FFF2-40B4-BE49-F238E27FC236}">
                <a16:creationId xmlns:a16="http://schemas.microsoft.com/office/drawing/2014/main" id="{72D643E5-82F7-4D0F-AE6E-9F3D78807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A0E7872E-86B7-4DE9-9203-0E35EFA2B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FEF7E-9028-4BB7-AB54-C5E027EA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9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b="1">
                <a:solidFill>
                  <a:schemeClr val="bg2"/>
                </a:solidFill>
              </a:rPr>
              <a:t>Flower</a:t>
            </a:r>
            <a:br>
              <a:rPr lang="en-US" sz="3900" b="1">
                <a:solidFill>
                  <a:schemeClr val="bg2"/>
                </a:solidFill>
              </a:rPr>
            </a:br>
            <a:r>
              <a:rPr lang="en-US" sz="3900" b="1">
                <a:solidFill>
                  <a:schemeClr val="bg2"/>
                </a:solidFill>
              </a:rPr>
              <a:t>Dissection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F4F969-2128-4C49-8DC9-12091F9F9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28">
            <a:extLst>
              <a:ext uri="{FF2B5EF4-FFF2-40B4-BE49-F238E27FC236}">
                <a16:creationId xmlns:a16="http://schemas.microsoft.com/office/drawing/2014/main" id="{31A5D261-FD30-4BA9-B896-E4818981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27A9341-4B2B-45F7-ADEF-3C3402873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/>
          <a:stretch/>
        </p:blipFill>
        <p:spPr>
          <a:xfrm>
            <a:off x="8195011" y="1277995"/>
            <a:ext cx="3347435" cy="42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1736B5-79A1-483A-807C-5B895C780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3023D89E-4A18-481D-AFC6-8A3CFFF5F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BD75724-4DD2-480A-8726-FB621A69A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0CEC5A1-F04B-41E4-8C6F-F67F8D311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BEA560-2847-4370-BC15-A325A89AC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029FFBCF-53E9-44C1-B368-91501730D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1378E932-CA08-4345-83F9-239A18D8A4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5094718-68B2-43EC-BD3C-887B772EEA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 Same Side Corner Rectangle 26">
            <a:extLst>
              <a:ext uri="{FF2B5EF4-FFF2-40B4-BE49-F238E27FC236}">
                <a16:creationId xmlns:a16="http://schemas.microsoft.com/office/drawing/2014/main" id="{72D643E5-82F7-4D0F-AE6E-9F3D78807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642756" y="-1209558"/>
            <a:ext cx="5911022" cy="9177992"/>
          </a:xfrm>
          <a:prstGeom prst="round2SameRect">
            <a:avLst>
              <a:gd name="adj1" fmla="val 4804"/>
              <a:gd name="adj2" fmla="val 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8">
            <a:extLst>
              <a:ext uri="{FF2B5EF4-FFF2-40B4-BE49-F238E27FC236}">
                <a16:creationId xmlns:a16="http://schemas.microsoft.com/office/drawing/2014/main" id="{A0E7872E-86B7-4DE9-9203-0E35EFA2B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5928" y="621136"/>
            <a:ext cx="8986072" cy="5516602"/>
          </a:xfrm>
          <a:custGeom>
            <a:avLst/>
            <a:gdLst>
              <a:gd name="connsiteX0" fmla="*/ 135819 w 8986072"/>
              <a:gd name="connsiteY0" fmla="*/ 0 h 5516602"/>
              <a:gd name="connsiteX1" fmla="*/ 8986072 w 8986072"/>
              <a:gd name="connsiteY1" fmla="*/ 0 h 5516602"/>
              <a:gd name="connsiteX2" fmla="*/ 8986072 w 8986072"/>
              <a:gd name="connsiteY2" fmla="*/ 5516602 h 5516602"/>
              <a:gd name="connsiteX3" fmla="*/ 135819 w 8986072"/>
              <a:gd name="connsiteY3" fmla="*/ 5516602 h 5516602"/>
              <a:gd name="connsiteX4" fmla="*/ 0 w 8986072"/>
              <a:gd name="connsiteY4" fmla="*/ 5380783 h 5516602"/>
              <a:gd name="connsiteX5" fmla="*/ 0 w 8986072"/>
              <a:gd name="connsiteY5" fmla="*/ 135819 h 5516602"/>
              <a:gd name="connsiteX6" fmla="*/ 135819 w 8986072"/>
              <a:gd name="connsiteY6" fmla="*/ 0 h 5516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72" h="5516602">
                <a:moveTo>
                  <a:pt x="135819" y="0"/>
                </a:moveTo>
                <a:lnTo>
                  <a:pt x="8986072" y="0"/>
                </a:lnTo>
                <a:lnTo>
                  <a:pt x="8986072" y="5516602"/>
                </a:lnTo>
                <a:lnTo>
                  <a:pt x="135819" y="5516602"/>
                </a:lnTo>
                <a:cubicBezTo>
                  <a:pt x="60808" y="5516602"/>
                  <a:pt x="0" y="5455794"/>
                  <a:pt x="0" y="5380783"/>
                </a:cubicBezTo>
                <a:lnTo>
                  <a:pt x="0" y="135819"/>
                </a:lnTo>
                <a:cubicBezTo>
                  <a:pt x="0" y="60808"/>
                  <a:pt x="60808" y="0"/>
                  <a:pt x="135819" y="0"/>
                </a:cubicBezTo>
                <a:close/>
              </a:path>
            </a:pathLst>
          </a:cu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B6D6FF-B324-4BFA-BC62-679C1798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96" y="1023867"/>
            <a:ext cx="3793678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 dirty="0">
                <a:solidFill>
                  <a:schemeClr val="bg2"/>
                </a:solidFill>
              </a:rPr>
              <a:t>Flower Dissection (continued)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F4F969-2128-4C49-8DC9-12091F9F9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6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 Same Side Corner Rectangle 28">
            <a:extLst>
              <a:ext uri="{FF2B5EF4-FFF2-40B4-BE49-F238E27FC236}">
                <a16:creationId xmlns:a16="http://schemas.microsoft.com/office/drawing/2014/main" id="{31A5D261-FD30-4BA9-B896-E4818981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11802" y="1062277"/>
            <a:ext cx="5516602" cy="463431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491A5B-E90E-483D-AF67-2F63917B8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1" y="661987"/>
            <a:ext cx="4592480" cy="5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94" y="568345"/>
            <a:ext cx="2429693" cy="4539232"/>
          </a:xfrm>
        </p:spPr>
        <p:txBody>
          <a:bodyPr/>
          <a:lstStyle/>
          <a:p>
            <a:pPr algn="ctr"/>
            <a:r>
              <a:rPr lang="en-US" b="1" dirty="0" smtClean="0"/>
              <a:t>Pistil</a:t>
            </a:r>
            <a:br>
              <a:rPr lang="en-US" b="1" dirty="0" smtClean="0"/>
            </a:br>
            <a:r>
              <a:rPr lang="en-US" b="1" dirty="0" smtClean="0"/>
              <a:t>&amp;</a:t>
            </a:r>
            <a:br>
              <a:rPr lang="en-US" b="1" dirty="0" smtClean="0"/>
            </a:br>
            <a:r>
              <a:rPr lang="en-US" b="1" dirty="0" smtClean="0"/>
              <a:t>Stamen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/>
          <a:stretch/>
        </p:blipFill>
        <p:spPr>
          <a:xfrm rot="5400000">
            <a:off x="3847841" y="575295"/>
            <a:ext cx="61098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493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Corbel</vt:lpstr>
      <vt:lpstr>Feathered</vt:lpstr>
      <vt:lpstr>Week of  December 16th, 2020</vt:lpstr>
      <vt:lpstr>Monday, December 16th </vt:lpstr>
      <vt:lpstr>Rye Seed Germination and Geotropism</vt:lpstr>
      <vt:lpstr>Exit Slip:  Example of reading each answer choice</vt:lpstr>
      <vt:lpstr>Parts of a Flower</vt:lpstr>
      <vt:lpstr>Pollination</vt:lpstr>
      <vt:lpstr>Flower Dissection</vt:lpstr>
      <vt:lpstr>Flower Dissection (continued)</vt:lpstr>
      <vt:lpstr>Pistil &amp; Stamen </vt:lpstr>
      <vt:lpstr>Stamen</vt:lpstr>
      <vt:lpstr>Pistil</vt:lpstr>
      <vt:lpstr>Tuesday, December 17th </vt:lpstr>
      <vt:lpstr>Pollination vs. Fertilization Videos  </vt:lpstr>
      <vt:lpstr>Answer the following prompt in your science notebook.   Use any resources available to you.  </vt:lpstr>
      <vt:lpstr>Answer to Response Sheet --Plant Reproduction</vt:lpstr>
      <vt:lpstr>Wednesday, December 18th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 December 16th, 2020</dc:title>
  <dc:creator>julie hansel</dc:creator>
  <cp:lastModifiedBy>Hansel, Julia</cp:lastModifiedBy>
  <cp:revision>20</cp:revision>
  <dcterms:created xsi:type="dcterms:W3CDTF">2019-12-15T11:02:13Z</dcterms:created>
  <dcterms:modified xsi:type="dcterms:W3CDTF">2019-12-18T13:04:59Z</dcterms:modified>
</cp:coreProperties>
</file>