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68" r:id="rId15"/>
    <p:sldId id="269" r:id="rId16"/>
    <p:sldId id="270" r:id="rId17"/>
  </p:sldIdLst>
  <p:sldSz cx="9144000" cy="6858000" type="screen4x3"/>
  <p:notesSz cx="9388475" cy="71024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j1EihvXDLCynHT9DSgeB2E2dkl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212E2C-3EC8-4528-BE90-F51BCDDA0580}">
  <a:tblStyle styleId="{AA212E2C-3EC8-4528-BE90-F51BCDDA05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B3BA583-B1F4-427F-8960-F0505E8740E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EF4B613-21CC-4BEF-9152-DC92CF46C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anderson.ucla.edu/zone/clubs/otma/Disney.jpg&amp;imgrefurl=http://www.anderson.ucla.edu/zone/clubs/otma/doj.htm&amp;usg=__5DnJ3tJOBQOiyCNi34WN7pAhspY=&amp;h=300&amp;w=580&amp;sz=63&amp;hl=en&amp;start=15&amp;tbnid=nm1ApLsoJFNAsM:&amp;tbnh=69&amp;tbnw=134&amp;prev=/images?q=disneyland+map&amp;gbv=2&amp;hl=en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images.google.com/imgres?imgurl=http://www.wdwinfo.com/resortmaps/Map_WDW_Resort.jpg&amp;imgrefurl=http://www.wdwinfo.com/resortmaps/propertymap.htm&amp;usg=__Wuqa1ZYp7uhIgUEBuBI3moyw8SA=&amp;h=1018&amp;w=1600&amp;sz=285&amp;hl=en&amp;start=4&amp;tbnid=6vR2q-eSmDfi-M:&amp;tbnh=95&amp;tbnw=150&amp;prev=/images?q=disney+world+map&amp;gbv=2&amp;hl=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jn3TwMr4x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_OD_jUnYN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Tuesday, January 21</a:t>
            </a:r>
            <a:r>
              <a:rPr lang="en-US" b="1" baseline="30000"/>
              <a:t>st</a:t>
            </a:r>
            <a:r>
              <a:rPr lang="en-US" b="1"/>
              <a:t>, 2020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336775" y="1371600"/>
            <a:ext cx="8787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 dirty="0"/>
              <a:t>Copy homework into planner: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b="1" dirty="0"/>
              <a:t>Individual Cell Analogy Model due Friday, January 24</a:t>
            </a:r>
            <a:r>
              <a:rPr lang="en-US" sz="2590" b="1" baseline="30000" dirty="0"/>
              <a:t>th</a:t>
            </a:r>
            <a:r>
              <a:rPr lang="en-US" sz="2590" b="1" dirty="0"/>
              <a:t> </a:t>
            </a:r>
            <a:endParaRPr b="1" dirty="0"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 dirty="0"/>
              <a:t>Take out supplies: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 b="1" i="1" dirty="0"/>
              <a:t>HeLa Cells and More </a:t>
            </a:r>
            <a:r>
              <a:rPr lang="en-US" sz="2590" dirty="0"/>
              <a:t>packet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 dirty="0"/>
              <a:t>Pencil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 dirty="0"/>
              <a:t>Notebook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 startAt="3"/>
            </a:pPr>
            <a:r>
              <a:rPr lang="en-US" sz="2960" dirty="0"/>
              <a:t>Review…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dirty="0"/>
              <a:t>Animal Cell diagram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dirty="0"/>
              <a:t>Plant Cell Diagram</a:t>
            </a:r>
            <a:endParaRPr dirty="0"/>
          </a:p>
          <a:p>
            <a:pPr marL="91440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i="1" dirty="0"/>
              <a:t>Function </a:t>
            </a:r>
            <a:r>
              <a:rPr lang="en-US" sz="2590" dirty="0"/>
              <a:t>and</a:t>
            </a:r>
            <a:r>
              <a:rPr lang="en-US" sz="2590" i="1" dirty="0"/>
              <a:t> City Cell </a:t>
            </a:r>
            <a:r>
              <a:rPr lang="en-US" sz="2590" dirty="0"/>
              <a:t>of City Cell Analogy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 startAt="4"/>
            </a:pPr>
            <a:r>
              <a:rPr lang="en-US" sz="2960" dirty="0"/>
              <a:t>Work on individual cell analogy model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685800" y="-12413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Create your map and legend.</a:t>
            </a:r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304800" y="892842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Draw your city. Pencil first, then colored pencils or thin markers. No sharpies.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Label each part on your model analogy.  Circle the letter.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Create a map legend or key which identifies the name of each place and its function in the organization or location. </a:t>
            </a:r>
            <a:endParaRPr/>
          </a:p>
        </p:txBody>
      </p:sp>
      <p:pic>
        <p:nvPicPr>
          <p:cNvPr id="152" name="Google Shape;152;p10" descr="http://www.exploremaps.com/Media/Legend%20for%20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90260">
            <a:off x="7231822" y="4248802"/>
            <a:ext cx="1337233" cy="244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 descr="http://t2.gstatic.com/images?q=tbn:6vR2q-eSmDfi-M:http://www.wdwinfo.com/resortmaps/Map_WDW_Resort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4676704"/>
            <a:ext cx="2514600" cy="159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 descr="http://t0.gstatic.com/images?q=tbn:nm1ApLsoJFNAsM:http://www.anderson.ucla.edu/zone/clubs/otma/Disney.jp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802" y="5308031"/>
            <a:ext cx="2590800" cy="1334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111915"/>
            <a:ext cx="8621267" cy="66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5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92" y="-13793"/>
            <a:ext cx="6871794" cy="68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6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7" y="331076"/>
            <a:ext cx="8396254" cy="63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85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Wednesday, January 22</a:t>
            </a:r>
            <a:r>
              <a:rPr lang="en-US" b="1" baseline="30000"/>
              <a:t>nd</a:t>
            </a:r>
            <a:r>
              <a:rPr lang="en-US" b="1"/>
              <a:t>, 2020</a:t>
            </a:r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body" idx="1"/>
          </p:nvPr>
        </p:nvSpPr>
        <p:spPr>
          <a:xfrm>
            <a:off x="457201" y="1676400"/>
            <a:ext cx="8667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 dirty="0"/>
              <a:t>Copy homework into planner: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dirty="0"/>
              <a:t>Individual Cell Analogy Model due Friday, January 24</a:t>
            </a:r>
            <a:r>
              <a:rPr lang="en-US" sz="2590" baseline="30000" dirty="0"/>
              <a:t>th</a:t>
            </a:r>
            <a:r>
              <a:rPr lang="en-US" sz="2590" dirty="0"/>
              <a:t> </a:t>
            </a:r>
            <a:endParaRPr dirty="0"/>
          </a:p>
          <a:p>
            <a:pPr marL="514350" lvl="0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 dirty="0"/>
              <a:t>Take out supplies: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 dirty="0"/>
              <a:t>Graphic organizers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 dirty="0"/>
              <a:t>Pencil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 dirty="0"/>
              <a:t>Book:  </a:t>
            </a:r>
            <a:r>
              <a:rPr lang="en-US" sz="2590" u="sng" dirty="0"/>
              <a:t>The Immortal Life of Henrietta Lacks</a:t>
            </a:r>
            <a:endParaRPr dirty="0"/>
          </a:p>
          <a:p>
            <a:pPr marL="514350" lvl="0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 startAt="3"/>
            </a:pPr>
            <a:r>
              <a:rPr lang="en-US" sz="2960" dirty="0"/>
              <a:t>Read and Discuss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dirty="0"/>
              <a:t>Finish chapter </a:t>
            </a:r>
            <a:r>
              <a:rPr lang="en-US" sz="2590" dirty="0" smtClean="0"/>
              <a:t>7</a:t>
            </a:r>
          </a:p>
          <a:p>
            <a:pPr marL="1200150" lvl="2">
              <a:lnSpc>
                <a:spcPct val="80000"/>
              </a:lnSpc>
              <a:spcBef>
                <a:spcPts val="518"/>
              </a:spcBef>
              <a:buSzPts val="2590"/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www.youtube.com/watch?v=Bjn3TwMr4xs</a:t>
            </a:r>
            <a:r>
              <a:rPr lang="en-US" dirty="0" smtClean="0"/>
              <a:t> 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dirty="0"/>
              <a:t>Chapter 8</a:t>
            </a:r>
            <a:endParaRPr dirty="0"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 dirty="0"/>
              <a:t>Begin Chapter 9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Thursday, January 23</a:t>
            </a:r>
            <a:r>
              <a:rPr lang="en-US" b="1" baseline="30000"/>
              <a:t>rd</a:t>
            </a:r>
            <a:r>
              <a:rPr lang="en-US" b="1"/>
              <a:t>, 2020</a:t>
            </a:r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body" idx="1"/>
          </p:nvPr>
        </p:nvSpPr>
        <p:spPr>
          <a:xfrm>
            <a:off x="457201" y="1676400"/>
            <a:ext cx="8667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/>
              <a:t>Copy homework into planner: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/>
              <a:t>Individual Cell Analogy Model due TOMORROW.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/>
              <a:t>Take out supplies: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/>
              <a:t>Graphic organizers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/>
              <a:t>Pencil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▪"/>
            </a:pPr>
            <a:r>
              <a:rPr lang="en-US" sz="2590"/>
              <a:t>Book:  </a:t>
            </a:r>
            <a:r>
              <a:rPr lang="en-US" sz="2590" u="sng"/>
              <a:t>The Immortal Life of Henrietta Lacks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 startAt="3"/>
            </a:pPr>
            <a:r>
              <a:rPr lang="en-US" sz="2960"/>
              <a:t>Read and Discuss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/>
              <a:t>Finish chapter 9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/>
              <a:t>Chapter 10</a:t>
            </a:r>
            <a:endParaRPr/>
          </a:p>
          <a:p>
            <a:pPr marL="914400" lvl="1" indent="-5143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lphaLcPeriod"/>
            </a:pPr>
            <a:r>
              <a:rPr lang="en-US" sz="2590"/>
              <a:t>Chapter 11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8000"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Friday, January 24</a:t>
            </a:r>
            <a:r>
              <a:rPr lang="en-US" b="1" baseline="30000"/>
              <a:t>th</a:t>
            </a:r>
            <a:r>
              <a:rPr lang="en-US" b="1"/>
              <a:t>, 2020</a:t>
            </a:r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399225" y="1600199"/>
            <a:ext cx="8744700" cy="49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Copy homework into planner:</a:t>
            </a:r>
            <a:endParaRPr dirty="0"/>
          </a:p>
          <a:p>
            <a:pPr marL="91440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dirty="0"/>
              <a:t>Clean and organize your bedroom☺</a:t>
            </a:r>
            <a:endParaRPr dirty="0"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Take out supplies:</a:t>
            </a:r>
            <a:endParaRPr dirty="0"/>
          </a:p>
          <a:p>
            <a:pPr marL="91440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b="1" i="1" dirty="0"/>
              <a:t>HeLa Cells and More </a:t>
            </a:r>
            <a:r>
              <a:rPr lang="en-US" dirty="0"/>
              <a:t>packet </a:t>
            </a:r>
            <a:endParaRPr dirty="0"/>
          </a:p>
          <a:p>
            <a:pPr marL="91440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/>
              <a:t>Cell Analogy Model Project</a:t>
            </a:r>
            <a:endParaRPr dirty="0"/>
          </a:p>
          <a:p>
            <a:pPr marL="91440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/>
              <a:t>Pencil</a:t>
            </a:r>
            <a:endParaRPr dirty="0"/>
          </a:p>
          <a:p>
            <a:pPr marL="91440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 smtClean="0"/>
              <a:t>Notebook/folder</a:t>
            </a:r>
          </a:p>
          <a:p>
            <a:pPr indent="-514350">
              <a:spcBef>
                <a:spcPts val="560"/>
              </a:spcBef>
              <a:buSzPts val="2800"/>
              <a:buFont typeface="+mj-lt"/>
              <a:buAutoNum type="arabicPeriod" startAt="3"/>
            </a:pPr>
            <a:r>
              <a:rPr lang="en-US" dirty="0" smtClean="0"/>
              <a:t>“Lights Out” chicken heart radio show</a:t>
            </a:r>
          </a:p>
          <a:p>
            <a:pPr marL="857250" lvl="1" indent="-457200">
              <a:spcBef>
                <a:spcPts val="560"/>
              </a:spcBef>
              <a:buSzPts val="2800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www.youtube.com/watch?v=G_OD_jUnYNM</a:t>
            </a:r>
            <a:endParaRPr lang="en-US" dirty="0" smtClean="0"/>
          </a:p>
          <a:p>
            <a:pPr marL="857250" lvl="1" indent="-457200">
              <a:spcBef>
                <a:spcPts val="560"/>
              </a:spcBef>
              <a:buSzPts val="2800"/>
            </a:pPr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1937</a:t>
            </a:r>
            <a:endParaRPr dirty="0"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 startAt="3"/>
            </a:pPr>
            <a:r>
              <a:rPr lang="en-US" dirty="0"/>
              <a:t>Gallery Walk of Cell Analogy Projects.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137319"/>
            <a:ext cx="8229600" cy="39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/>
            </a:r>
            <a:br>
              <a:rPr lang="en-US" sz="3959"/>
            </a:br>
            <a:r>
              <a:rPr lang="en-US" sz="3959" b="1"/>
              <a:t>Animal Cell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515" y="1066799"/>
            <a:ext cx="6223285" cy="557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Plant Cell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64" y="1129366"/>
            <a:ext cx="6962271" cy="57286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subTitle" idx="1"/>
          </p:nvPr>
        </p:nvSpPr>
        <p:spPr>
          <a:xfrm>
            <a:off x="533400" y="5334000"/>
            <a:ext cx="807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solidFill>
                  <a:schemeClr val="dk1"/>
                </a:solidFill>
              </a:rPr>
              <a:t>City Cell Analogy (in </a:t>
            </a:r>
            <a:r>
              <a:rPr lang="en-US" sz="2960" b="1" i="1">
                <a:solidFill>
                  <a:srgbClr val="FFFF00"/>
                </a:solidFill>
              </a:rPr>
              <a:t>HeLa Cells and More </a:t>
            </a:r>
            <a:r>
              <a:rPr lang="en-US" sz="2960" b="1">
                <a:solidFill>
                  <a:schemeClr val="dk1"/>
                </a:solidFill>
              </a:rPr>
              <a:t>packet)</a:t>
            </a:r>
            <a:endParaRPr/>
          </a:p>
        </p:txBody>
      </p:sp>
      <p:pic>
        <p:nvPicPr>
          <p:cNvPr id="110" name="Google Shape;110;p4" descr="j02500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209800"/>
            <a:ext cx="2898775" cy="2941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1543850" y="533400"/>
            <a:ext cx="61702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Cell = City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Think of a City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696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How does it operate?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Who protects the city?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Who runs the city?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How does the city manage its trash?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How does the city get food?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How does the city get its power?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How do you know when you are in the city limits?</a:t>
            </a:r>
            <a:endParaRPr/>
          </a:p>
        </p:txBody>
      </p:sp>
      <p:pic>
        <p:nvPicPr>
          <p:cNvPr id="118" name="Google Shape;118;p5" descr="j02500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57200"/>
            <a:ext cx="3032125" cy="272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cell can be compared to a city!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Each part of the cell has its own function or purpose.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parts of the cell can be compared to the parts of a city based on their similar purpose.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5" name="Google Shape;125;p6" descr="j02500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733800"/>
            <a:ext cx="2898775" cy="294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264083" y="385062"/>
            <a:ext cx="16256649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7"/>
          <p:cNvGraphicFramePr/>
          <p:nvPr/>
        </p:nvGraphicFramePr>
        <p:xfrm>
          <a:off x="264084" y="385062"/>
          <a:ext cx="8397325" cy="6087850"/>
        </p:xfrm>
        <a:graphic>
          <a:graphicData uri="http://schemas.openxmlformats.org/drawingml/2006/table">
            <a:tbl>
              <a:tblPr>
                <a:noFill/>
                <a:tableStyleId>{AA212E2C-3EC8-4528-BE90-F51BCDDA0580}</a:tableStyleId>
              </a:tblPr>
              <a:tblGrid>
                <a:gridCol w="147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Structure (Organelle)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 Cell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 Cell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Cell Membrane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Encloses the cell; acts like a gatekeeper--allowing some materials to pass through but not others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Encloses the cell--controls what materials enter and leave the cell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Cell Wall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Outer barrier that provides extra support for the cell and gives it shape; made mostly of cellulose (a fiber) in plants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Cytoplasm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Gel-like fluid; mostly water with other substances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Gel-like fluid; mostly water with other substances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Nucleus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Structure usually located near the center of the animal cell; home to chromosomes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Structure usually located near the center of the animal cell; home to chromosomes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Chromosomes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Housed in nucleus; genetic structures that contain information used to direct cell activity--made of DNA (deoxyribonucleic acid)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Housed in nucleus; genetic structures that contain information used to direct cell activity--made of DNA (deoxyribonucleic acid)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DNA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Deoxyribonucleic acid; makes up chromosomes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Deoxyribonucleic acid; makes up chromosomes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Nuclear Membrane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Surrounds and protects the nucleus; has pores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Surrounds and protects the nucleus 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Nucleolus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 inside the nucleus; makes ribosomes which are transported to the cytoplasm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 inside the nucleus; makes ribosomes which are transported to the cytoplasm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Vacuoles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Fluid-filled structures temporarily store substances needed by the cell; usually many small vacuoles in animal cells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Internal delivery system--moves proteins within the cell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Chloroplasts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Food making structures (use sunlight energy to convert carbon dioxide and water into sugar and oxygen)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Chlorophyll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Pigment in chloroplasts that captures the energy of sunlight during photosynthesis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Mitochondria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oxygen to transform energy into food to form the cell can use (glucose)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oxygen to transform energy into food to form the cell can use (glucose)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Endoplasmic Reticulum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Internal delivery system--moves proteins within the cell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Internal delivery system--moves proteins within the cell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Ribosomes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Produce important products for the cell, including proteins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Produce important products for the cell, including proteins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Gogi Bodies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99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Package products (proteins) from the endoplasmic reticulum and distribute them around the cell or outside of it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38761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Makes cellulose; Package products (proteins) from the endoplasmic reticulum and distribute them.</a:t>
                      </a:r>
                      <a:endParaRPr sz="1600" u="none" strike="noStrike" cap="none"/>
                    </a:p>
                  </a:txBody>
                  <a:tcPr marL="28375" marR="28375" marT="28375" marB="283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compare!</a:t>
            </a: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3810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Organelle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Cell Wall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Cell Membrane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Cytoplasm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Nucleus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Mitochondria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Chloroplasts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Vacuole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Golgi Bodies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lphaUcPeriod"/>
            </a:pPr>
            <a:r>
              <a:rPr lang="en-US" sz="2000"/>
              <a:t>Endoplasmic Reticulum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Ribosomes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Lysosomes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Nucleolus</a:t>
            </a:r>
            <a:endParaRPr/>
          </a:p>
          <a:p>
            <a:pPr marL="914400" lvl="1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2"/>
          </p:nvPr>
        </p:nvSpPr>
        <p:spPr>
          <a:xfrm>
            <a:off x="4572000" y="12954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City Cell Analogy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Wooden Fence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Border Patrol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Open Land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Town Hall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Coal Power Plant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Solar Energy Plant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Warehouses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Postal Office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Special Carts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Small Shops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Scrap Yard</a:t>
            </a:r>
            <a:endParaRPr/>
          </a:p>
          <a:p>
            <a:pPr marL="91440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UcPeriod"/>
            </a:pPr>
            <a:r>
              <a:rPr lang="en-US"/>
              <a:t>Carpenter’s Union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7992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Create a Cell Analogy/Model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152400" y="1131375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You can use any location/organization. 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Steps of the Project: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 u="sng"/>
              <a:t>Step 1</a:t>
            </a:r>
            <a:r>
              <a:rPr lang="en-US" sz="2500"/>
              <a:t>: Brainstorm locations/places or organizations that you are familiar with.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 u="sng"/>
              <a:t>Step 2</a:t>
            </a:r>
            <a:r>
              <a:rPr lang="en-US" sz="2500"/>
              <a:t>:  Study the function of the various cell organelles and what part of the location or organization is analogous to that cell part.  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 u="sng"/>
              <a:t>Step 3</a:t>
            </a:r>
            <a:r>
              <a:rPr lang="en-US" sz="2500"/>
              <a:t>: In your </a:t>
            </a:r>
            <a:r>
              <a:rPr lang="en-US" sz="2500" i="1">
                <a:solidFill>
                  <a:srgbClr val="FFFF00"/>
                </a:solidFill>
              </a:rPr>
              <a:t>HeLa</a:t>
            </a:r>
            <a:r>
              <a:rPr lang="en-US" sz="2500"/>
              <a:t> packet record in pencil in the “ANALOGY/MODEL” column what part of your model is analogous (does a similar job) to that part of the cell and why.  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 u="sng"/>
              <a:t>Step 4</a:t>
            </a:r>
            <a:r>
              <a:rPr lang="en-US" sz="2500"/>
              <a:t>: On a sheet of white paper draw your analogy/model and label the parts.  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 u="sng"/>
              <a:t>Step 5</a:t>
            </a:r>
            <a:r>
              <a:rPr lang="en-US" sz="2500"/>
              <a:t>:  Label your analogy model.  Include why you selected each part of your location/organization to represent the part of the cell and what function they both share. You could also create a legend or map key in the corner and explain what each represents.  </a:t>
            </a:r>
            <a:endParaRPr/>
          </a:p>
          <a:p>
            <a:pPr marL="342900" lvl="0" indent="-184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/>
          </a:p>
        </p:txBody>
      </p:sp>
      <p:pic>
        <p:nvPicPr>
          <p:cNvPr id="145" name="Google Shape;145;p9" descr="C:\Documents and Settings\jskoglund\Local Settings\Temporary Internet Files\Content.IE5\71LTZTUM\MCj0362966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955" y="122776"/>
            <a:ext cx="1887537" cy="116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955</Words>
  <Application>Microsoft Office PowerPoint</Application>
  <PresentationFormat>On-screen Show (4:3)</PresentationFormat>
  <Paragraphs>150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Arial Narrow</vt:lpstr>
      <vt:lpstr>Office Theme</vt:lpstr>
      <vt:lpstr>Tuesday, January 21st, 2020</vt:lpstr>
      <vt:lpstr> Animal Cell</vt:lpstr>
      <vt:lpstr>Plant Cell</vt:lpstr>
      <vt:lpstr>PowerPoint Presentation</vt:lpstr>
      <vt:lpstr>Think of a City</vt:lpstr>
      <vt:lpstr>A cell can be compared to a city!</vt:lpstr>
      <vt:lpstr>PowerPoint Presentation</vt:lpstr>
      <vt:lpstr>Let’s compare!</vt:lpstr>
      <vt:lpstr>Create a Cell Analogy/Model</vt:lpstr>
      <vt:lpstr>Create your map and legend.</vt:lpstr>
      <vt:lpstr>PowerPoint Presentation</vt:lpstr>
      <vt:lpstr>PowerPoint Presentation</vt:lpstr>
      <vt:lpstr>PowerPoint Presentation</vt:lpstr>
      <vt:lpstr>Wednesday, January 22nd, 2020</vt:lpstr>
      <vt:lpstr>Thursday, January 23rd, 2020</vt:lpstr>
      <vt:lpstr>Friday, January 24th,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January 21st, 2020</dc:title>
  <dc:creator>julie hansel</dc:creator>
  <cp:lastModifiedBy>Hansel, Julia</cp:lastModifiedBy>
  <cp:revision>10</cp:revision>
  <cp:lastPrinted>2020-01-21T13:05:05Z</cp:lastPrinted>
  <dcterms:created xsi:type="dcterms:W3CDTF">2020-01-20T13:38:02Z</dcterms:created>
  <dcterms:modified xsi:type="dcterms:W3CDTF">2020-01-22T17:47:27Z</dcterms:modified>
</cp:coreProperties>
</file>